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 id="2147483839" r:id="rId5"/>
  </p:sldMasterIdLst>
  <p:notesMasterIdLst>
    <p:notesMasterId r:id="rId37"/>
  </p:notesMasterIdLst>
  <p:handoutMasterIdLst>
    <p:handoutMasterId r:id="rId38"/>
  </p:handoutMasterIdLst>
  <p:sldIdLst>
    <p:sldId id="301" r:id="rId6"/>
    <p:sldId id="302" r:id="rId7"/>
    <p:sldId id="346" r:id="rId8"/>
    <p:sldId id="396" r:id="rId9"/>
    <p:sldId id="351" r:id="rId10"/>
    <p:sldId id="348" r:id="rId11"/>
    <p:sldId id="347" r:id="rId12"/>
    <p:sldId id="352" r:id="rId13"/>
    <p:sldId id="349" r:id="rId14"/>
    <p:sldId id="362" r:id="rId15"/>
    <p:sldId id="397" r:id="rId16"/>
    <p:sldId id="398" r:id="rId17"/>
    <p:sldId id="333" r:id="rId18"/>
    <p:sldId id="399" r:id="rId19"/>
    <p:sldId id="400" r:id="rId20"/>
    <p:sldId id="367" r:id="rId21"/>
    <p:sldId id="354" r:id="rId22"/>
    <p:sldId id="395" r:id="rId23"/>
    <p:sldId id="355" r:id="rId24"/>
    <p:sldId id="368" r:id="rId25"/>
    <p:sldId id="344" r:id="rId26"/>
    <p:sldId id="342" r:id="rId27"/>
    <p:sldId id="343" r:id="rId28"/>
    <p:sldId id="356" r:id="rId29"/>
    <p:sldId id="360" r:id="rId30"/>
    <p:sldId id="363" r:id="rId31"/>
    <p:sldId id="364" r:id="rId32"/>
    <p:sldId id="361" r:id="rId33"/>
    <p:sldId id="357" r:id="rId34"/>
    <p:sldId id="353" r:id="rId35"/>
    <p:sldId id="300" r:id="rId36"/>
  </p:sldIdLst>
  <p:sldSz cx="9144000" cy="5143500" type="screen16x9"/>
  <p:notesSz cx="6858000" cy="9144000"/>
  <p:custShowLst>
    <p:custShow name="Opt Notice"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620" userDrawn="1">
          <p15:clr>
            <a:srgbClr val="A4A3A4"/>
          </p15:clr>
        </p15:guide>
        <p15:guide id="7" pos="5470">
          <p15:clr>
            <a:srgbClr val="A4A3A4"/>
          </p15:clr>
        </p15:guide>
        <p15:guide id="8"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0796" autoAdjust="0"/>
  </p:normalViewPr>
  <p:slideViewPr>
    <p:cSldViewPr snapToGrid="0">
      <p:cViewPr varScale="1">
        <p:scale>
          <a:sx n="116" d="100"/>
          <a:sy n="116" d="100"/>
        </p:scale>
        <p:origin x="1112" y="184"/>
      </p:cViewPr>
      <p:guideLst>
        <p:guide orient="horz" pos="1620"/>
        <p:guide pos="5470"/>
        <p:guide pos="287"/>
      </p:guideLst>
    </p:cSldViewPr>
  </p:slideViewPr>
  <p:outlineViewPr>
    <p:cViewPr>
      <p:scale>
        <a:sx n="33" d="100"/>
        <a:sy n="33" d="100"/>
      </p:scale>
      <p:origin x="0" y="-21942"/>
    </p:cViewPr>
  </p:outlineViewPr>
  <p:notesTextViewPr>
    <p:cViewPr>
      <p:scale>
        <a:sx n="100" d="100"/>
        <a:sy n="100" d="100"/>
      </p:scale>
      <p:origin x="0" y="0"/>
    </p:cViewPr>
  </p:notesTextViewPr>
  <p:sorterViewPr>
    <p:cViewPr>
      <p:scale>
        <a:sx n="156" d="100"/>
        <a:sy n="156" d="100"/>
      </p:scale>
      <p:origin x="0" y="-9072"/>
    </p:cViewPr>
  </p:sorterViewPr>
  <p:notesViewPr>
    <p:cSldViewPr snapToGrid="0" showGuides="1">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5/1/18</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5/1/18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1EB774-55AF-47B4-9789-6CD009C5A8B1}" type="slidenum">
              <a:rPr lang="en-US" smtClean="0"/>
              <a:t>1</a:t>
            </a:fld>
            <a:endParaRPr lang="en-US"/>
          </a:p>
        </p:txBody>
      </p:sp>
    </p:spTree>
    <p:extLst>
      <p:ext uri="{BB962C8B-B14F-4D97-AF65-F5344CB8AC3E}">
        <p14:creationId xmlns:p14="http://schemas.microsoft.com/office/powerpoint/2010/main" val="2545273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05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FF2548-6C38-5146-B4F9-4B602B02D406}" type="slidenum">
              <a:rPr lang="en-US" smtClean="0"/>
              <a:t>16</a:t>
            </a:fld>
            <a:endParaRPr lang="en-US"/>
          </a:p>
        </p:txBody>
      </p:sp>
    </p:spTree>
    <p:extLst>
      <p:ext uri="{BB962C8B-B14F-4D97-AF65-F5344CB8AC3E}">
        <p14:creationId xmlns:p14="http://schemas.microsoft.com/office/powerpoint/2010/main" val="3026749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57200" y="376684"/>
            <a:ext cx="911728" cy="829850"/>
          </a:xfrm>
          <a:prstGeom prst="rect">
            <a:avLst/>
          </a:prstGeom>
        </p:spPr>
      </p:pic>
    </p:spTree>
    <p:extLst>
      <p:ext uri="{BB962C8B-B14F-4D97-AF65-F5344CB8AC3E}">
        <p14:creationId xmlns:p14="http://schemas.microsoft.com/office/powerpoint/2010/main" val="22491933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2900421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24037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110112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4001256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843762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413716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3328961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336586" y="1608854"/>
            <a:ext cx="2172513" cy="1977410"/>
          </a:xfrm>
          <a:prstGeom prst="rect">
            <a:avLst/>
          </a:prstGeom>
        </p:spPr>
      </p:pic>
    </p:spTree>
    <p:extLst>
      <p:ext uri="{BB962C8B-B14F-4D97-AF65-F5344CB8AC3E}">
        <p14:creationId xmlns:p14="http://schemas.microsoft.com/office/powerpoint/2010/main" val="14748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674730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1"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795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57200" y="376684"/>
            <a:ext cx="911728" cy="829850"/>
          </a:xfrm>
          <a:prstGeom prst="rect">
            <a:avLst/>
          </a:prstGeom>
        </p:spPr>
      </p:pic>
    </p:spTree>
    <p:extLst>
      <p:ext uri="{BB962C8B-B14F-4D97-AF65-F5344CB8AC3E}">
        <p14:creationId xmlns:p14="http://schemas.microsoft.com/office/powerpoint/2010/main" val="240400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63170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1200083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682652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277320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842792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846716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37"/>
            <a:ext cx="8229600" cy="741560"/>
          </a:xfrm>
        </p:spPr>
        <p:txBody>
          <a:bodyPr>
            <a:normAutofit/>
          </a:bodyPr>
          <a:lstStyle>
            <a:lvl1pPr>
              <a:defRPr sz="2800" baseline="0">
                <a:latin typeface="Intel Clear Light" panose="020B0404020203020204" pitchFamily="34" charset="0"/>
              </a:defRPr>
            </a:lvl1pPr>
          </a:lstStyle>
          <a:p>
            <a:r>
              <a:rPr lang="en-US" dirty="0"/>
              <a:t>28pt Light headline</a:t>
            </a:r>
          </a:p>
        </p:txBody>
      </p:sp>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lvl1pPr>
              <a:defRPr>
                <a:latin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8" name="Text Placeholder 2"/>
          <p:cNvSpPr>
            <a:spLocks noGrp="1"/>
          </p:cNvSpPr>
          <p:nvPr>
            <p:ph idx="1"/>
          </p:nvPr>
        </p:nvSpPr>
        <p:spPr>
          <a:xfrm>
            <a:off x="455617" y="1200152"/>
            <a:ext cx="8167047" cy="34699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1005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a:latin typeface="Intel Clear Light" panose="020B0404020203020204" pitchFamily="34" charset="0"/>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latin typeface="Intel Clear Light" panose="020B0404020203020204" pitchFamily="34" charset="0"/>
              </a:defRPr>
            </a:lvl1pPr>
            <a:lvl2pPr>
              <a:defRPr sz="1800">
                <a:latin typeface="Intel Clear Light" panose="020B0404020203020204" pitchFamily="34" charset="0"/>
              </a:defRPr>
            </a:lvl2pPr>
            <a:lvl3pPr>
              <a:defRPr sz="1800">
                <a:latin typeface="Intel Clear Light" panose="020B0404020203020204" pitchFamily="34" charset="0"/>
              </a:defRPr>
            </a:lvl3pPr>
            <a:lvl4pPr>
              <a:defRPr sz="1600">
                <a:latin typeface="Intel Clear Light" panose="020B0404020203020204" pitchFamily="34" charset="0"/>
              </a:defRPr>
            </a:lvl4pPr>
            <a:lvl5pPr>
              <a:defRPr>
                <a:latin typeface="Intel Clear Light" panose="020B0404020203020204" pitchFamily="34" charset="0"/>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963870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Slide Number Placeholder 2"/>
          <p:cNvSpPr>
            <a:spLocks noGrp="1"/>
          </p:cNvSpPr>
          <p:nvPr>
            <p:ph type="sldNum" sz="quarter" idx="14"/>
          </p:nvPr>
        </p:nvSpPr>
        <p:spPr>
          <a:xfrm>
            <a:off x="8790038" y="4816638"/>
            <a:ext cx="215914" cy="273844"/>
          </a:xfrm>
        </p:spPr>
        <p:txBody>
          <a:bodyPr/>
          <a:lstStyle>
            <a:lvl1pPr algn="ctr">
              <a:defRPr>
                <a:solidFill>
                  <a:schemeClr val="tx1"/>
                </a:solidFill>
              </a:defRPr>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302929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457963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57200" y="376684"/>
            <a:ext cx="911728" cy="829850"/>
          </a:xfrm>
          <a:prstGeom prst="rect">
            <a:avLst/>
          </a:prstGeom>
        </p:spPr>
      </p:pic>
    </p:spTree>
    <p:extLst>
      <p:ext uri="{BB962C8B-B14F-4D97-AF65-F5344CB8AC3E}">
        <p14:creationId xmlns:p14="http://schemas.microsoft.com/office/powerpoint/2010/main" val="1808324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1"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971852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1405204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904055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8413412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22932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3000285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8722624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1898414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4920355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405690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1358511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716702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42665109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New product announcements embargoed until August 25, 8am Pacific time</a:t>
            </a:r>
          </a:p>
        </p:txBody>
      </p:sp>
    </p:spTree>
    <p:extLst>
      <p:ext uri="{BB962C8B-B14F-4D97-AF65-F5344CB8AC3E}">
        <p14:creationId xmlns:p14="http://schemas.microsoft.com/office/powerpoint/2010/main" val="20817321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panose="020B0604020203020204" pitchFamily="34" charset="0"/>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panose="020B0604020203020204" pitchFamily="34" charset="0"/>
              </a:defRPr>
            </a:lvl1pPr>
          </a:lstStyle>
          <a:p>
            <a:r>
              <a:rPr lang="en-US" sz="1100">
                <a:latin typeface="Arial"/>
              </a:rPr>
              <a:t>Click icon to add picture</a:t>
            </a:r>
            <a:endParaRPr lang="en-US" sz="1100" dirty="0">
              <a:latin typeface="Arial"/>
            </a:endParaRPr>
          </a:p>
        </p:txBody>
      </p:sp>
      <p:sp>
        <p:nvSpPr>
          <p:cNvPr id="11"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1334325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3947361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7079938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890704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8209150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235623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7050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1"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25989145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42616285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3409335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986397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4" y="1201342"/>
            <a:ext cx="8228012" cy="3427808"/>
          </a:xfrm>
        </p:spPr>
        <p:txBody>
          <a:bodyPr/>
          <a:lstStyle>
            <a:lvl1pPr marL="0" marR="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lvl1pPr>
            <a:lvl2pPr>
              <a:defRPr lang="en-US" sz="1350" kern="1200" baseline="0" dirty="0" err="1" smtClean="0">
                <a:solidFill>
                  <a:schemeClr val="tx2"/>
                </a:solidFill>
                <a:latin typeface="+mn-lt"/>
                <a:ea typeface="+mn-ea"/>
                <a:cs typeface="Intel Clear" panose="020B0604020203020204" pitchFamily="34" charset="0"/>
              </a:defRPr>
            </a:lvl2pPr>
            <a:lvl3pPr marL="428625" indent="-171450">
              <a:defRPr lang="en-US" sz="135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pPr>
            <a:r>
              <a:rPr lang="en-US" dirty="0" err="1"/>
              <a:t>22pt</a:t>
            </a:r>
            <a:r>
              <a:rPr lang="en-US" dirty="0"/>
              <a:t> Intel Clear body text</a:t>
            </a:r>
          </a:p>
          <a:p>
            <a:pPr lvl="1"/>
            <a:r>
              <a:rPr lang="en-US" dirty="0" err="1"/>
              <a:t>18pt</a:t>
            </a:r>
            <a:r>
              <a:rPr lang="en-US" dirty="0"/>
              <a:t> Intel Clear bullet one</a:t>
            </a:r>
          </a:p>
          <a:p>
            <a:pPr marL="428625" lvl="2" indent="-171450" algn="l" defTabSz="342900" rtl="0" eaLnBrk="1" latinLnBrk="0" hangingPunct="1">
              <a:spcBef>
                <a:spcPts val="600"/>
              </a:spcBef>
              <a:buFont typeface="Wingdings" charset="2"/>
              <a:buChar char="§"/>
            </a:pPr>
            <a:r>
              <a:rPr lang="en-US" dirty="0" err="1"/>
              <a:t>18pt</a:t>
            </a:r>
            <a:r>
              <a:rPr lang="en-US" dirty="0"/>
              <a:t> Intel Clear sub-bullet</a:t>
            </a:r>
          </a:p>
          <a:p>
            <a:pPr lvl="3"/>
            <a:r>
              <a:rPr lang="en-US" dirty="0" err="1"/>
              <a:t>16pt</a:t>
            </a:r>
            <a:r>
              <a:rPr lang="en-US" dirty="0"/>
              <a:t> Intel Clear fourth level</a:t>
            </a:r>
          </a:p>
          <a:p>
            <a:pPr lvl="4"/>
            <a:r>
              <a:rPr lang="en-US" dirty="0" err="1"/>
              <a:t>14pt</a:t>
            </a:r>
            <a:r>
              <a:rPr lang="en-US" dirty="0"/>
              <a:t> Intel Clear 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4816638"/>
            <a:ext cx="2895600" cy="273844"/>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36pt</a:t>
            </a:r>
            <a:r>
              <a:rPr lang="en-US" dirty="0"/>
              <a:t> Intel Clear Light Headline</a:t>
            </a:r>
          </a:p>
        </p:txBody>
      </p:sp>
    </p:spTree>
    <p:extLst>
      <p:ext uri="{BB962C8B-B14F-4D97-AF65-F5344CB8AC3E}">
        <p14:creationId xmlns:p14="http://schemas.microsoft.com/office/powerpoint/2010/main" val="42283004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4816638"/>
            <a:ext cx="2895600" cy="273844"/>
          </a:xfrm>
          <a:prstGeom prst="rect">
            <a:avLst/>
          </a:prstGeom>
        </p:spPr>
        <p:txBody>
          <a:bodyPr/>
          <a:lstStyle/>
          <a:p>
            <a:r>
              <a:rPr lang="en-US">
                <a:solidFill>
                  <a:prstClr val="black"/>
                </a:solidFill>
              </a:rPr>
              <a:t>Intel Confidential </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455613" y="1203325"/>
            <a:ext cx="8228012" cy="3425825"/>
          </a:xfrm>
        </p:spPr>
        <p:txBody>
          <a:bodyPr/>
          <a:lstStyle>
            <a:lvl2pPr>
              <a:defRPr sz="1800"/>
            </a:lvl2pPr>
            <a:lvl3pPr>
              <a:defRPr sz="1800"/>
            </a:lvl3pPr>
            <a:lvl4pPr>
              <a:defRPr sz="1600"/>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80656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r>
              <a:rPr lang="en-US" dirty="0">
                <a:solidFill>
                  <a:prstClr val="white"/>
                </a:solidFill>
              </a:rPr>
              <a:t>New product announcements embargoed until Sept. 12, 2017 8am Pacific time</a:t>
            </a:r>
          </a:p>
        </p:txBody>
      </p:sp>
    </p:spTree>
    <p:extLst>
      <p:ext uri="{BB962C8B-B14F-4D97-AF65-F5344CB8AC3E}">
        <p14:creationId xmlns:p14="http://schemas.microsoft.com/office/powerpoint/2010/main" val="8257159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txBox="1">
            <a:spLocks/>
          </p:cNvSpPr>
          <p:nvPr userDrawn="1"/>
        </p:nvSpPr>
        <p:spPr>
          <a:xfrm>
            <a:off x="398463" y="4793887"/>
            <a:ext cx="2895600" cy="273844"/>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rgbClr val="003C71"/>
                </a:solidFill>
                <a:cs typeface="Neo Sans Intel"/>
              </a:rPr>
              <a:t>Intel Internal Audit</a:t>
            </a:r>
          </a:p>
        </p:txBody>
      </p:sp>
    </p:spTree>
    <p:extLst>
      <p:ext uri="{BB962C8B-B14F-4D97-AF65-F5344CB8AC3E}">
        <p14:creationId xmlns:p14="http://schemas.microsoft.com/office/powerpoint/2010/main" val="30204308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3057269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4" y="1201342"/>
            <a:ext cx="8228012" cy="3427808"/>
          </a:xfrm>
        </p:spPr>
        <p:txBody>
          <a:bodyPr/>
          <a:lstStyle>
            <a:lvl1pPr marL="0" marR="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lvl1pPr>
            <a:lvl2pPr>
              <a:defRPr lang="en-US" sz="1350" kern="1200" baseline="0" dirty="0" err="1" smtClean="0">
                <a:solidFill>
                  <a:schemeClr val="tx2"/>
                </a:solidFill>
                <a:latin typeface="+mn-lt"/>
                <a:ea typeface="+mn-ea"/>
                <a:cs typeface="Intel Clear" panose="020B0604020203020204" pitchFamily="34" charset="0"/>
              </a:defRPr>
            </a:lvl2pPr>
            <a:lvl3pPr marL="428625" indent="-171450">
              <a:defRPr lang="en-US" sz="135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pPr>
            <a:r>
              <a:rPr lang="en-US" dirty="0" err="1"/>
              <a:t>22pt</a:t>
            </a:r>
            <a:r>
              <a:rPr lang="en-US" dirty="0"/>
              <a:t> Intel Clear body text</a:t>
            </a:r>
          </a:p>
          <a:p>
            <a:pPr lvl="1"/>
            <a:r>
              <a:rPr lang="en-US" dirty="0" err="1"/>
              <a:t>18pt</a:t>
            </a:r>
            <a:r>
              <a:rPr lang="en-US" dirty="0"/>
              <a:t> Intel Clear bullet one</a:t>
            </a:r>
          </a:p>
          <a:p>
            <a:pPr marL="428625" lvl="2" indent="-171450" algn="l" defTabSz="342900" rtl="0" eaLnBrk="1" latinLnBrk="0" hangingPunct="1">
              <a:spcBef>
                <a:spcPts val="600"/>
              </a:spcBef>
              <a:buFont typeface="Wingdings" charset="2"/>
              <a:buChar char="§"/>
            </a:pPr>
            <a:r>
              <a:rPr lang="en-US" dirty="0" err="1"/>
              <a:t>18pt</a:t>
            </a:r>
            <a:r>
              <a:rPr lang="en-US" dirty="0"/>
              <a:t> Intel Clear sub-bullet</a:t>
            </a:r>
          </a:p>
          <a:p>
            <a:pPr lvl="3"/>
            <a:r>
              <a:rPr lang="en-US" dirty="0" err="1"/>
              <a:t>16pt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36pt</a:t>
            </a:r>
            <a:r>
              <a:rPr lang="en-US" dirty="0"/>
              <a:t> Intel Clear Light Headline</a:t>
            </a:r>
          </a:p>
        </p:txBody>
      </p:sp>
    </p:spTree>
    <p:extLst>
      <p:ext uri="{BB962C8B-B14F-4D97-AF65-F5344CB8AC3E}">
        <p14:creationId xmlns:p14="http://schemas.microsoft.com/office/powerpoint/2010/main" val="10861236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3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57200" y="376684"/>
            <a:ext cx="911728" cy="829850"/>
          </a:xfrm>
          <a:prstGeom prst="rect">
            <a:avLst/>
          </a:prstGeom>
        </p:spPr>
      </p:pic>
    </p:spTree>
    <p:extLst>
      <p:ext uri="{BB962C8B-B14F-4D97-AF65-F5344CB8AC3E}">
        <p14:creationId xmlns:p14="http://schemas.microsoft.com/office/powerpoint/2010/main" val="578163559"/>
      </p:ext>
    </p:extLst>
  </p:cSld>
  <p:clrMapOvr>
    <a:masterClrMapping/>
  </p:clrMapOvr>
  <p:extLst mod="1">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40620636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353964" y="4713172"/>
            <a:ext cx="8436076" cy="92333"/>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a:t>Click to edit footnote</a:t>
            </a:r>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353963"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3831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353964" y="4615773"/>
            <a:ext cx="8436076" cy="189732"/>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2" indent="-114294">
              <a:defRPr sz="900"/>
            </a:lvl2pPr>
            <a:lvl3pPr marL="342884" indent="-114294">
              <a:defRPr sz="900"/>
            </a:lvl3pPr>
            <a:lvl4pPr marL="514325" indent="-114294">
              <a:defRPr sz="900"/>
            </a:lvl4pPr>
            <a:lvl5pPr marL="685766" indent="-114294">
              <a:defRPr sz="900"/>
            </a:lvl5pPr>
          </a:lstStyle>
          <a:p>
            <a:pPr lvl="0"/>
            <a:r>
              <a:rPr lang="en-US" dirty="0"/>
              <a:t>Click to edit footnote</a:t>
            </a:r>
          </a:p>
        </p:txBody>
      </p:sp>
      <p:sp>
        <p:nvSpPr>
          <p:cNvPr id="3" name="Slide Number Placeholder 2"/>
          <p:cNvSpPr>
            <a:spLocks noGrp="1"/>
          </p:cNvSpPr>
          <p:nvPr>
            <p:ph type="sldNum" sz="quarter" idx="14"/>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009672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848345" y="4914889"/>
            <a:ext cx="128240" cy="123111"/>
          </a:xfrm>
          <a:prstGeom prst="rect">
            <a:avLst/>
          </a:prstGeom>
        </p:spPr>
        <p:txBody>
          <a:bodyPr/>
          <a:lstStyle>
            <a:lvl1pPr>
              <a:defRPr sz="9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84066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91703" y="231665"/>
            <a:ext cx="8498681" cy="674031"/>
          </a:xfrm>
        </p:spPr>
        <p:txBody>
          <a:bodyPr wrap="square" anchor="b" anchorCtr="0">
            <a:spAutoFit/>
          </a:bodyPr>
          <a:lstStyle>
            <a:lvl1pPr algn="l">
              <a:lnSpc>
                <a:spcPct val="70000"/>
              </a:lnSpc>
              <a:defRPr sz="54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925183" y="2303175"/>
            <a:ext cx="7865202" cy="2146742"/>
          </a:xfrm>
        </p:spPr>
        <p:txBody>
          <a:bodyPr wrap="square">
            <a:spAutoFit/>
          </a:bodyPr>
          <a:lstStyle>
            <a:lvl1pPr marL="257175" indent="-257175">
              <a:lnSpc>
                <a:spcPct val="150000"/>
              </a:lnSpc>
              <a:spcBef>
                <a:spcPts val="0"/>
              </a:spcBef>
              <a:buClr>
                <a:schemeClr val="tx1"/>
              </a:buClr>
              <a:buFont typeface="Arial" panose="020B0604020202020204" pitchFamily="34" charset="0"/>
              <a:buChar char="•"/>
              <a:defRPr sz="1800">
                <a:solidFill>
                  <a:schemeClr val="tx1"/>
                </a:solidFill>
              </a:defRPr>
            </a:lvl1pPr>
            <a:lvl2pPr>
              <a:lnSpc>
                <a:spcPct val="150000"/>
              </a:lnSpc>
              <a:spcBef>
                <a:spcPts val="0"/>
              </a:spcBef>
              <a:buClr>
                <a:schemeClr val="tx1"/>
              </a:buClr>
              <a:defRPr sz="1800">
                <a:solidFill>
                  <a:schemeClr val="tx1"/>
                </a:solidFill>
              </a:defRPr>
            </a:lvl2pPr>
            <a:lvl3pPr>
              <a:lnSpc>
                <a:spcPct val="150000"/>
              </a:lnSpc>
              <a:spcBef>
                <a:spcPts val="0"/>
              </a:spcBef>
              <a:buClr>
                <a:schemeClr val="tx1"/>
              </a:buClr>
              <a:defRPr sz="1800">
                <a:solidFill>
                  <a:schemeClr val="tx1"/>
                </a:solidFill>
              </a:defRPr>
            </a:lvl3pPr>
            <a:lvl4pPr>
              <a:lnSpc>
                <a:spcPct val="150000"/>
              </a:lnSpc>
              <a:spcBef>
                <a:spcPts val="0"/>
              </a:spcBef>
              <a:buClr>
                <a:schemeClr val="tx1"/>
              </a:buClr>
              <a:defRPr sz="1800">
                <a:solidFill>
                  <a:schemeClr val="tx1"/>
                </a:solidFill>
              </a:defRPr>
            </a:lvl4pPr>
            <a:lvl5pPr>
              <a:lnSpc>
                <a:spcPct val="150000"/>
              </a:lnSpc>
              <a:spcBef>
                <a:spcPts val="0"/>
              </a:spcBef>
              <a:buClr>
                <a:schemeClr val="tx1"/>
              </a:buClr>
              <a:defRPr sz="18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8848345" y="4914889"/>
            <a:ext cx="128240" cy="123111"/>
          </a:xfrm>
          <a:prstGeom prst="rect">
            <a:avLst/>
          </a:prstGeom>
        </p:spPr>
        <p:txBody>
          <a:bodyPr/>
          <a:lstStyle>
            <a:lvl1pPr>
              <a:defRPr sz="9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291704" y="1410892"/>
            <a:ext cx="8498681" cy="821531"/>
          </a:xfrm>
        </p:spPr>
        <p:txBody>
          <a:bodyPr/>
          <a:lstStyle>
            <a:lvl1pPr>
              <a:defRPr sz="3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43321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53963" y="2658593"/>
            <a:ext cx="8436075" cy="674031"/>
          </a:xfrm>
        </p:spPr>
        <p:txBody>
          <a:bodyPr anchor="t" anchorCtr="0">
            <a:spAutoFit/>
          </a:bodyPr>
          <a:lstStyle>
            <a:lvl1pPr algn="l">
              <a:lnSpc>
                <a:spcPct val="70000"/>
              </a:lnSpc>
              <a:defRPr sz="54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353963" y="3332625"/>
            <a:ext cx="8436075" cy="1200329"/>
          </a:xfrm>
        </p:spPr>
        <p:txBody>
          <a:bodyPr>
            <a:spAutoFit/>
          </a:bodyPr>
          <a:lstStyle>
            <a:lvl1pPr>
              <a:spcBef>
                <a:spcPts val="0"/>
              </a:spcBef>
              <a:buClr>
                <a:schemeClr val="tx1"/>
              </a:buClr>
              <a:defRPr sz="1600">
                <a:solidFill>
                  <a:schemeClr val="tx1"/>
                </a:solidFill>
              </a:defRPr>
            </a:lvl1pPr>
            <a:lvl2pPr>
              <a:spcBef>
                <a:spcPts val="0"/>
              </a:spcBef>
              <a:buClr>
                <a:schemeClr val="tx1"/>
              </a:buClr>
              <a:defRPr sz="1400">
                <a:solidFill>
                  <a:schemeClr val="tx1"/>
                </a:solidFill>
              </a:defRPr>
            </a:lvl2pPr>
            <a:lvl3pPr>
              <a:spcBef>
                <a:spcPts val="0"/>
              </a:spcBef>
              <a:buClr>
                <a:schemeClr val="tx1"/>
              </a:buClr>
              <a:defRPr sz="1400">
                <a:solidFill>
                  <a:schemeClr val="tx1"/>
                </a:solidFill>
              </a:defRPr>
            </a:lvl3pPr>
            <a:lvl4pPr>
              <a:spcBef>
                <a:spcPts val="0"/>
              </a:spcBef>
              <a:buClr>
                <a:schemeClr val="tx1"/>
              </a:buClr>
              <a:defRPr sz="1400">
                <a:solidFill>
                  <a:schemeClr val="tx1"/>
                </a:solidFill>
              </a:defRPr>
            </a:lvl4pPr>
            <a:lvl5pPr>
              <a:spcBef>
                <a:spcPts val="0"/>
              </a:spcBef>
              <a:buClr>
                <a:schemeClr val="tx1"/>
              </a:buClr>
              <a:defRPr sz="1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9144000" cy="2574132"/>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8848345" y="4914889"/>
            <a:ext cx="128240" cy="123111"/>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6998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9144000" cy="51435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nvGrpSpPr>
          <p:cNvPr id="11" name="Group 10"/>
          <p:cNvGrpSpPr/>
          <p:nvPr userDrawn="1"/>
        </p:nvGrpSpPr>
        <p:grpSpPr>
          <a:xfrm>
            <a:off x="3517585" y="1875130"/>
            <a:ext cx="2108834" cy="1389888"/>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white"/>
                </a:solidFill>
              </a:endParaRPr>
            </a:p>
          </p:txBody>
        </p:sp>
      </p:grpSp>
    </p:spTree>
    <p:extLst>
      <p:ext uri="{BB962C8B-B14F-4D97-AF65-F5344CB8AC3E}">
        <p14:creationId xmlns:p14="http://schemas.microsoft.com/office/powerpoint/2010/main" val="406015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353964" y="4615774"/>
            <a:ext cx="8436076" cy="189732"/>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38" indent="-114291">
              <a:defRPr sz="900"/>
            </a:lvl2pPr>
            <a:lvl3pPr marL="342875" indent="-114291">
              <a:defRPr sz="900"/>
            </a:lvl3pPr>
            <a:lvl4pPr marL="514313" indent="-114291">
              <a:defRPr sz="900"/>
            </a:lvl4pPr>
            <a:lvl5pPr marL="685749" indent="-114291">
              <a:defRPr sz="900"/>
            </a:lvl5pPr>
          </a:lstStyle>
          <a:p>
            <a:pPr lvl="0"/>
            <a:r>
              <a:rPr lang="en-US" dirty="0"/>
              <a:t>Click to edit footnote</a:t>
            </a:r>
          </a:p>
        </p:txBody>
      </p:sp>
      <p:sp>
        <p:nvSpPr>
          <p:cNvPr id="3" name="Slide Number Placeholder 2"/>
          <p:cNvSpPr>
            <a:spLocks noGrp="1"/>
          </p:cNvSpPr>
          <p:nvPr>
            <p:ph type="sldNum" sz="quarter" idx="14"/>
          </p:nvPr>
        </p:nvSpPr>
        <p:spPr>
          <a:xfrm>
            <a:off x="8848345" y="4914890"/>
            <a:ext cx="128240" cy="123111"/>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353964" y="925117"/>
            <a:ext cx="8436422" cy="3487340"/>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380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602665"/>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48793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3614272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602665"/>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1682295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11929465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37"/>
            <a:ext cx="8229600" cy="741560"/>
          </a:xfrm>
        </p:spPr>
        <p:txBody>
          <a:bodyPr>
            <a:normAutofit/>
          </a:bodyPr>
          <a:lstStyle>
            <a:lvl1pPr>
              <a:defRPr sz="2800" baseline="0">
                <a:latin typeface="Intel Clear Light" panose="020B0404020203020204" pitchFamily="34" charset="0"/>
              </a:defRPr>
            </a:lvl1pPr>
          </a:lstStyle>
          <a:p>
            <a:r>
              <a:rPr lang="en-US" dirty="0"/>
              <a:t>28pt Light headline</a:t>
            </a:r>
          </a:p>
        </p:txBody>
      </p:sp>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lvl1pPr>
              <a:defRPr>
                <a:latin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8" name="Text Placeholder 2"/>
          <p:cNvSpPr>
            <a:spLocks noGrp="1"/>
          </p:cNvSpPr>
          <p:nvPr>
            <p:ph idx="1"/>
          </p:nvPr>
        </p:nvSpPr>
        <p:spPr>
          <a:xfrm>
            <a:off x="455618" y="1200152"/>
            <a:ext cx="8167047" cy="34699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76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2710" y="0"/>
            <a:ext cx="9141291" cy="5143500"/>
          </a:xfrm>
          <a:prstGeom prst="rect">
            <a:avLst/>
          </a:prstGeom>
        </p:spPr>
      </p:pic>
      <p:sp>
        <p:nvSpPr>
          <p:cNvPr id="3" name="Title 1"/>
          <p:cNvSpPr>
            <a:spLocks noGrp="1"/>
          </p:cNvSpPr>
          <p:nvPr>
            <p:ph type="title"/>
          </p:nvPr>
        </p:nvSpPr>
        <p:spPr>
          <a:xfrm>
            <a:off x="593291" y="646210"/>
            <a:ext cx="5350309" cy="1385790"/>
          </a:xfrm>
        </p:spPr>
        <p:txBody>
          <a:bodyPr anchor="t">
            <a:noAutofit/>
          </a:bodyPr>
          <a:lstStyle>
            <a:lvl1pPr>
              <a:lnSpc>
                <a:spcPct val="70000"/>
              </a:lnSpc>
              <a:defRPr sz="5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6363726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12011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34551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0466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05015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32108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09422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6190" y="877139"/>
            <a:ext cx="7886700" cy="3755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56190" y="4767264"/>
            <a:ext cx="2057400" cy="273844"/>
          </a:xfrm>
          <a:prstGeom prst="rect">
            <a:avLst/>
          </a:prstGeom>
        </p:spPr>
        <p:txBody>
          <a:bodyPr/>
          <a:lstStyle/>
          <a:p>
            <a:fld id="{B26060B6-0D54-475B-9581-869E7AD54BCA}" type="datetimeFigureOut">
              <a:rPr lang="en-US" smtClean="0">
                <a:solidFill>
                  <a:prstClr val="black">
                    <a:tint val="75000"/>
                  </a:prstClr>
                </a:solidFill>
              </a:rPr>
              <a:pPr/>
              <a:t>4/30/18</a:t>
            </a:fld>
            <a:endParaRPr lang="en-US">
              <a:solidFill>
                <a:prstClr val="black">
                  <a:tint val="75000"/>
                </a:prstClr>
              </a:solidFill>
            </a:endParaRPr>
          </a:p>
        </p:txBody>
      </p:sp>
      <p:sp>
        <p:nvSpPr>
          <p:cNvPr id="5" name="Footer Placeholder 4"/>
          <p:cNvSpPr>
            <a:spLocks noGrp="1"/>
          </p:cNvSpPr>
          <p:nvPr>
            <p:ph type="ftr" sz="quarter" idx="11"/>
          </p:nvPr>
        </p:nvSpPr>
        <p:spPr>
          <a:xfrm>
            <a:off x="3556490" y="4767264"/>
            <a:ext cx="3086100"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985490" y="4767264"/>
            <a:ext cx="2057400" cy="273844"/>
          </a:xfrm>
        </p:spPr>
        <p:txBody>
          <a:bodyPr/>
          <a:lstStyle/>
          <a:p>
            <a:fld id="{E1E3AF36-F969-4E42-9079-A702A99C87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3177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26"/>
            <a:ext cx="8229600" cy="790203"/>
          </a:xfrm>
        </p:spPr>
        <p:txBody>
          <a:bodyPr>
            <a:noAutofit/>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187452"/>
            <a:ext cx="8229600"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6"/>
          <p:cNvSpPr>
            <a:spLocks noGrp="1"/>
          </p:cNvSpPr>
          <p:nvPr>
            <p:ph type="sldNum" sz="quarter" idx="12"/>
          </p:nvPr>
        </p:nvSpPr>
        <p:spPr>
          <a:xfrm>
            <a:off x="7010400" y="4869657"/>
            <a:ext cx="2133600" cy="273844"/>
          </a:xfrm>
        </p:spPr>
        <p:txBody>
          <a:bodyPr/>
          <a:lstStyle>
            <a:lvl1pPr>
              <a:defRPr>
                <a:solidFill>
                  <a:srgbClr val="FFFFFF"/>
                </a:solidFill>
              </a:defRPr>
            </a:lvl1pPr>
          </a:lstStyle>
          <a:p>
            <a:fld id="{B0C4F1DF-11D0-BB4C-AF78-DC7F56834540}" type="slidenum">
              <a:rPr lang="en-US" smtClean="0"/>
              <a:pPr/>
              <a:t>‹#›</a:t>
            </a:fld>
            <a:endParaRPr lang="en-US"/>
          </a:p>
        </p:txBody>
      </p:sp>
    </p:spTree>
    <p:extLst>
      <p:ext uri="{BB962C8B-B14F-4D97-AF65-F5344CB8AC3E}">
        <p14:creationId xmlns:p14="http://schemas.microsoft.com/office/powerpoint/2010/main" val="26846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3638207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602665"/>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303237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chemeClr val="tx2"/>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extLst>
      <p:ext uri="{BB962C8B-B14F-4D97-AF65-F5344CB8AC3E}">
        <p14:creationId xmlns:p14="http://schemas.microsoft.com/office/powerpoint/2010/main" val="239268944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2.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8720932" y="4816638"/>
            <a:ext cx="28502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pPr/>
              <a:t>‹#›</a:t>
            </a:fld>
            <a:endParaRPr lang="en-US" dirty="0"/>
          </a:p>
        </p:txBody>
      </p:sp>
      <p:sp>
        <p:nvSpPr>
          <p:cNvPr id="8" name="Rectangle 7"/>
          <p:cNvSpPr/>
          <p:nvPr userDrawn="1"/>
        </p:nvSpPr>
        <p:spPr>
          <a:xfrm>
            <a:off x="454026" y="4936786"/>
            <a:ext cx="2438946" cy="184666"/>
          </a:xfrm>
          <a:prstGeom prst="rect">
            <a:avLst/>
          </a:prstGeom>
        </p:spPr>
        <p:txBody>
          <a:bodyPr wrap="square" lIns="0" tIns="0" rIns="0" bIns="0">
            <a:spAutoFit/>
          </a:bodyPr>
          <a:lstStyle/>
          <a:p>
            <a:pPr algn="l" fontAlgn="auto">
              <a:spcBef>
                <a:spcPts val="0"/>
              </a:spcBef>
              <a:spcAft>
                <a:spcPts val="0"/>
              </a:spcAft>
              <a:defRPr/>
            </a:pPr>
            <a:r>
              <a:rPr lang="en-US" sz="600" dirty="0">
                <a:solidFill>
                  <a:schemeClr val="bg1">
                    <a:lumMod val="85000"/>
                  </a:schemeClr>
                </a:solidFill>
                <a:latin typeface="+mn-lt"/>
              </a:rPr>
              <a:t>Copyright</a:t>
            </a:r>
            <a:r>
              <a:rPr lang="en-US" sz="600" baseline="0" dirty="0">
                <a:solidFill>
                  <a:schemeClr val="bg1">
                    <a:lumMod val="85000"/>
                  </a:schemeClr>
                </a:solidFill>
                <a:latin typeface="+mn-lt"/>
              </a:rPr>
              <a:t> </a:t>
            </a:r>
            <a:r>
              <a:rPr lang="en-US" sz="600" dirty="0">
                <a:solidFill>
                  <a:schemeClr val="bg1">
                    <a:lumMod val="85000"/>
                  </a:schemeClr>
                </a:solidFill>
                <a:latin typeface="+mn-lt"/>
              </a:rPr>
              <a:t>©  2018, Intel Corporation. All rights reserved. </a:t>
            </a:r>
            <a:br>
              <a:rPr lang="en-US" sz="600" dirty="0">
                <a:solidFill>
                  <a:schemeClr val="bg1">
                    <a:lumMod val="85000"/>
                  </a:schemeClr>
                </a:solidFill>
                <a:latin typeface="+mn-lt"/>
              </a:rPr>
            </a:br>
            <a:r>
              <a:rPr lang="en-US" sz="600" dirty="0">
                <a:solidFill>
                  <a:schemeClr val="bg1">
                    <a:lumMod val="85000"/>
                  </a:schemeClr>
                </a:solidFill>
                <a:latin typeface="+mn-lt"/>
              </a:rPr>
              <a:t>*Other names and brands may be claimed as the property of others.</a:t>
            </a:r>
          </a:p>
        </p:txBody>
      </p:sp>
      <p:sp>
        <p:nvSpPr>
          <p:cNvPr id="15" name="Footer Placeholder 4"/>
          <p:cNvSpPr>
            <a:spLocks noGrp="1"/>
          </p:cNvSpPr>
          <p:nvPr>
            <p:ph type="ftr" sz="quarter" idx="3"/>
          </p:nvPr>
        </p:nvSpPr>
        <p:spPr>
          <a:xfrm>
            <a:off x="3124200" y="4816638"/>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
        <p:nvSpPr>
          <p:cNvPr id="4" name="Action Button: Custom 3">
            <a:hlinkClick r:id="" action="ppaction://noaction" highlightClick="1"/>
          </p:cNvPr>
          <p:cNvSpPr/>
          <p:nvPr userDrawn="1"/>
        </p:nvSpPr>
        <p:spPr>
          <a:xfrm>
            <a:off x="454026" y="4816638"/>
            <a:ext cx="996155" cy="113635"/>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800" b="0" dirty="0">
                <a:solidFill>
                  <a:schemeClr val="tx1"/>
                </a:solidFill>
                <a:hlinkClick r:id="" action="ppaction://customshow?id=0&amp;return=true"/>
              </a:rPr>
              <a:t>Optimization Notice</a:t>
            </a:r>
            <a:endParaRPr lang="en-US" sz="800" b="0" dirty="0">
              <a:solidFill>
                <a:schemeClr val="tx1"/>
              </a:solidFill>
            </a:endParaRPr>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81" r:id="rId17"/>
    <p:sldLayoutId id="2147483690" r:id="rId18"/>
    <p:sldLayoutId id="2147483691" r:id="rId19"/>
    <p:sldLayoutId id="2147483692" r:id="rId20"/>
    <p:sldLayoutId id="2147483693" r:id="rId21"/>
    <p:sldLayoutId id="2147483694" r:id="rId22"/>
    <p:sldLayoutId id="2147483695" r:id="rId23"/>
    <p:sldLayoutId id="2147483697" r:id="rId24"/>
    <p:sldLayoutId id="2147483698"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6" r:id="rId38"/>
    <p:sldLayoutId id="2147483719" r:id="rId39"/>
    <p:sldLayoutId id="2147483720"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 id="2147483732" r:id="rId49"/>
    <p:sldLayoutId id="2147483733" r:id="rId50"/>
    <p:sldLayoutId id="2147483735" r:id="rId51"/>
    <p:sldLayoutId id="2147483736" r:id="rId52"/>
    <p:sldLayoutId id="2147483750" r:id="rId53"/>
    <p:sldLayoutId id="2147483777" r:id="rId54"/>
    <p:sldLayoutId id="2147483779" r:id="rId55"/>
    <p:sldLayoutId id="2147483793" r:id="rId56"/>
    <p:sldLayoutId id="2147483795" r:id="rId57"/>
    <p:sldLayoutId id="2147483821" r:id="rId58"/>
    <p:sldLayoutId id="2147483837" r:id="rId59"/>
    <p:sldLayoutId id="2147483838" r:id="rId60"/>
  </p:sldLayoutIdLst>
  <p:hf hd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4805172"/>
            <a:ext cx="9144000" cy="338328"/>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cxnSp>
        <p:nvCxnSpPr>
          <p:cNvPr id="10" name="Straight Connector 9"/>
          <p:cNvCxnSpPr/>
          <p:nvPr/>
        </p:nvCxnSpPr>
        <p:spPr>
          <a:xfrm>
            <a:off x="8725284" y="4887148"/>
            <a:ext cx="0" cy="178594"/>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353964" y="228527"/>
            <a:ext cx="8436076" cy="566309"/>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353964" y="1168844"/>
            <a:ext cx="8436076" cy="321383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8270974" y="4865094"/>
            <a:ext cx="339404" cy="223694"/>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Tree>
    <p:extLst>
      <p:ext uri="{BB962C8B-B14F-4D97-AF65-F5344CB8AC3E}">
        <p14:creationId xmlns:p14="http://schemas.microsoft.com/office/powerpoint/2010/main" val="285555942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5" rtl="0" eaLnBrk="1" latinLnBrk="0" hangingPunct="1">
        <a:lnSpc>
          <a:spcPct val="70000"/>
        </a:lnSpc>
        <a:spcBef>
          <a:spcPct val="0"/>
        </a:spcBef>
        <a:buNone/>
        <a:defRPr sz="4400" b="0" kern="1200">
          <a:solidFill>
            <a:schemeClr val="tx2"/>
          </a:solidFill>
          <a:latin typeface="+mj-lt"/>
          <a:ea typeface="+mj-ea"/>
          <a:cs typeface="+mj-cs"/>
        </a:defRPr>
      </a:lvl1pPr>
    </p:titleStyle>
    <p:bodyStyle>
      <a:lvl1pPr marL="0" indent="0" algn="l" defTabSz="914355" rtl="0" eaLnBrk="1" latinLnBrk="0" hangingPunct="1">
        <a:spcBef>
          <a:spcPts val="600"/>
        </a:spcBef>
        <a:buClr>
          <a:schemeClr val="accent2"/>
        </a:buClr>
        <a:buFont typeface="Wingdings" panose="05000000000000000000" pitchFamily="2" charset="2"/>
        <a:buNone/>
        <a:defRPr sz="1800" kern="1200">
          <a:solidFill>
            <a:schemeClr val="accent1"/>
          </a:solidFill>
          <a:latin typeface="+mn-lt"/>
          <a:ea typeface="+mn-ea"/>
          <a:cs typeface="+mn-cs"/>
        </a:defRPr>
      </a:lvl1pPr>
      <a:lvl2pPr marL="171442" indent="-171442" algn="l" defTabSz="914355" rtl="0" eaLnBrk="1" latinLnBrk="0" hangingPunct="1">
        <a:spcBef>
          <a:spcPts val="600"/>
        </a:spcBef>
        <a:buClr>
          <a:schemeClr val="tx2"/>
        </a:buClr>
        <a:buFont typeface="Wingdings" panose="05000000000000000000" pitchFamily="2" charset="2"/>
        <a:buChar char="§"/>
        <a:defRPr sz="1800" kern="1200">
          <a:solidFill>
            <a:schemeClr val="tx2"/>
          </a:solidFill>
          <a:latin typeface="+mn-lt"/>
          <a:ea typeface="+mn-ea"/>
          <a:cs typeface="+mn-cs"/>
        </a:defRPr>
      </a:lvl2pPr>
      <a:lvl3pPr marL="347645" indent="-171442" algn="l" defTabSz="914355" rtl="0" eaLnBrk="1" latinLnBrk="0" hangingPunct="1">
        <a:spcBef>
          <a:spcPts val="600"/>
        </a:spcBef>
        <a:buClr>
          <a:schemeClr val="tx2"/>
        </a:buClr>
        <a:buFont typeface="Intel Clear" panose="020B0604020203020204" pitchFamily="34" charset="0"/>
        <a:buChar char="–"/>
        <a:defRPr sz="1800" kern="1200">
          <a:solidFill>
            <a:schemeClr val="tx2"/>
          </a:solidFill>
          <a:latin typeface="+mn-lt"/>
          <a:ea typeface="+mn-ea"/>
          <a:cs typeface="+mn-cs"/>
        </a:defRPr>
      </a:lvl3pPr>
      <a:lvl4pPr marL="511151" indent="-171442" algn="l" defTabSz="914355" rtl="0" eaLnBrk="1" latinLnBrk="0" hangingPunct="1">
        <a:spcBef>
          <a:spcPts val="600"/>
        </a:spcBef>
        <a:buClr>
          <a:schemeClr val="tx2"/>
        </a:buClr>
        <a:buFont typeface="Intel Clear" panose="020B0604020203020204" pitchFamily="34" charset="0"/>
        <a:buChar char="–"/>
        <a:defRPr sz="1600" kern="1200">
          <a:solidFill>
            <a:schemeClr val="tx2"/>
          </a:solidFill>
          <a:latin typeface="+mn-lt"/>
          <a:ea typeface="+mn-ea"/>
          <a:cs typeface="+mn-cs"/>
        </a:defRPr>
      </a:lvl4pPr>
      <a:lvl5pPr marL="688941" indent="-168267" algn="l" defTabSz="914355" rtl="0" eaLnBrk="1" latinLnBrk="0" hangingPunct="1">
        <a:spcBef>
          <a:spcPts val="600"/>
        </a:spcBef>
        <a:buClr>
          <a:schemeClr val="tx2"/>
        </a:buClr>
        <a:buFont typeface="Intel Clear" panose="020B0604020203020204" pitchFamily="34" charset="0"/>
        <a:buChar char="–"/>
        <a:defRPr sz="1400" kern="1200">
          <a:solidFill>
            <a:schemeClr val="tx2"/>
          </a:solidFill>
          <a:latin typeface="+mn-lt"/>
          <a:ea typeface="+mn-ea"/>
          <a:cs typeface="+mn-cs"/>
        </a:defRPr>
      </a:lvl5pPr>
      <a:lvl6pPr marL="2514474"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oftware.intel.com/en-us/articles/optimization-notice/" TargetMode="External"/><Relationship Id="rId2" Type="http://schemas.openxmlformats.org/officeDocument/2006/relationships/notesSlide" Target="../notesSlides/notesSlide1.xml"/><Relationship Id="rId1" Type="http://schemas.openxmlformats.org/officeDocument/2006/relationships/slideLayout" Target="../slideLayouts/slideLayout59.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nnt-srv01.inn.intel.com/builds/installers/tmp/tranings/Heter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hyperlink" Target="https://software.intel.com/en-us/articles/intel-vtune-amplifier-xe-getting-started-with-opencl-performance-analysis-on-intel-hd-graphi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ction Button: Custom 2">
            <a:hlinkClick r:id="" action="ppaction://hlinkshowjump?jump=lastslide" highlightClick="1"/>
          </p:cNvPr>
          <p:cNvSpPr/>
          <p:nvPr/>
        </p:nvSpPr>
        <p:spPr>
          <a:xfrm>
            <a:off x="7443481" y="4893112"/>
            <a:ext cx="747116" cy="96440"/>
          </a:xfrm>
          <a:prstGeom prst="actionButtonBlank">
            <a:avLst/>
          </a:prstGeom>
          <a:solidFill>
            <a:srgbClr val="B1BABF"/>
          </a:solidFill>
          <a:ln w="9525" cap="flat" cmpd="sng" algn="ctr">
            <a:noFill/>
            <a:prstDash val="solid"/>
          </a:ln>
          <a:effectLst/>
        </p:spPr>
        <p:txBody>
          <a:bodyPr lIns="0" rIns="0" rtlCol="0" anchor="ctr"/>
          <a:lstStyle/>
          <a:p>
            <a:pPr algn="ctr" defTabSz="342900">
              <a:defRPr/>
            </a:pPr>
            <a:r>
              <a:rPr lang="en-US" sz="600" kern="0" dirty="0">
                <a:solidFill>
                  <a:prstClr val="black"/>
                </a:solidFill>
                <a:hlinkClick r:id="rId3"/>
              </a:rPr>
              <a:t>Optimization Notice</a:t>
            </a:r>
            <a:endParaRPr lang="en-US" sz="600" kern="0" dirty="0">
              <a:solidFill>
                <a:prstClr val="black"/>
              </a:solidFill>
            </a:endParaRPr>
          </a:p>
        </p:txBody>
      </p:sp>
      <p:pic>
        <p:nvPicPr>
          <p:cNvPr id="5" name="Picture 4"/>
          <p:cNvPicPr>
            <a:picLocks noChangeAspect="1"/>
          </p:cNvPicPr>
          <p:nvPr/>
        </p:nvPicPr>
        <p:blipFill rotWithShape="1">
          <a:blip r:embed="rId4"/>
          <a:srcRect l="52675" t="42105" r="9956" b="17263"/>
          <a:stretch/>
        </p:blipFill>
        <p:spPr>
          <a:xfrm>
            <a:off x="0" y="0"/>
            <a:ext cx="9144000" cy="5143500"/>
          </a:xfrm>
          <a:prstGeom prst="rect">
            <a:avLst/>
          </a:prstGeom>
        </p:spPr>
      </p:pic>
      <p:sp>
        <p:nvSpPr>
          <p:cNvPr id="2" name="Title 1"/>
          <p:cNvSpPr>
            <a:spLocks noGrp="1"/>
          </p:cNvSpPr>
          <p:nvPr>
            <p:ph type="ctrTitle"/>
          </p:nvPr>
        </p:nvSpPr>
        <p:spPr>
          <a:xfrm>
            <a:off x="422927" y="1112655"/>
            <a:ext cx="8506690" cy="1213361"/>
          </a:xfrm>
          <a:solidFill>
            <a:schemeClr val="tx1">
              <a:lumMod val="75000"/>
              <a:lumOff val="25000"/>
              <a:alpha val="67000"/>
            </a:schemeClr>
          </a:solidFill>
        </p:spPr>
        <p:txBody>
          <a:bodyPr/>
          <a:lstStyle/>
          <a:p>
            <a:r>
              <a:rPr lang="en-US" sz="4800" dirty="0"/>
              <a:t>Accelerate Deep Learning  Inference using Intel® Technologies</a:t>
            </a:r>
            <a:endParaRPr lang="en-US" sz="2400" dirty="0"/>
          </a:p>
        </p:txBody>
      </p:sp>
      <p:pic>
        <p:nvPicPr>
          <p:cNvPr id="8" name="Picture 7"/>
          <p:cNvPicPr>
            <a:picLocks noChangeAspect="1"/>
          </p:cNvPicPr>
          <p:nvPr/>
        </p:nvPicPr>
        <p:blipFill>
          <a:blip r:embed="rId5" cstate="email">
            <a:biLevel thresh="25000"/>
            <a:extLst>
              <a:ext uri="{28A0092B-C50C-407E-A947-70E740481C1C}">
                <a14:useLocalDpi xmlns:a14="http://schemas.microsoft.com/office/drawing/2010/main" val="0"/>
              </a:ext>
            </a:extLst>
          </a:blip>
          <a:stretch>
            <a:fillRect/>
          </a:stretch>
        </p:blipFill>
        <p:spPr>
          <a:xfrm>
            <a:off x="8067989" y="360832"/>
            <a:ext cx="629384" cy="572862"/>
          </a:xfrm>
          <a:prstGeom prst="rect">
            <a:avLst/>
          </a:prstGeom>
        </p:spPr>
      </p:pic>
      <p:sp>
        <p:nvSpPr>
          <p:cNvPr id="4" name="TextBox 3"/>
          <p:cNvSpPr txBox="1"/>
          <p:nvPr/>
        </p:nvSpPr>
        <p:spPr>
          <a:xfrm>
            <a:off x="577516" y="3293588"/>
            <a:ext cx="3800720" cy="1107996"/>
          </a:xfrm>
          <a:prstGeom prst="rect">
            <a:avLst/>
          </a:prstGeom>
          <a:solidFill>
            <a:schemeClr val="tx2">
              <a:lumMod val="60000"/>
              <a:lumOff val="40000"/>
              <a:alpha val="67000"/>
            </a:schemeClr>
          </a:solidFill>
        </p:spPr>
        <p:txBody>
          <a:bodyPr vert="horz" wrap="none" lIns="0" tIns="0" rIns="0" bIns="0" rtlCol="0">
            <a:spAutoFit/>
          </a:bodyPr>
          <a:lstStyle/>
          <a:p>
            <a:r>
              <a:rPr lang="en-US" dirty="0">
                <a:solidFill>
                  <a:srgbClr val="FFFF00"/>
                </a:solidFill>
              </a:rPr>
              <a:t>Intel™ Computer Vision SDK</a:t>
            </a:r>
          </a:p>
          <a:p>
            <a:r>
              <a:rPr lang="en-US" dirty="0">
                <a:solidFill>
                  <a:srgbClr val="FFFF00"/>
                </a:solidFill>
              </a:rPr>
              <a:t>Intel™ Media SDK</a:t>
            </a:r>
          </a:p>
          <a:p>
            <a:r>
              <a:rPr lang="en-US" dirty="0">
                <a:solidFill>
                  <a:srgbClr val="FFFF00"/>
                </a:solidFill>
              </a:rPr>
              <a:t>Intel® SDK for OpenCL™ Applications</a:t>
            </a:r>
          </a:p>
          <a:p>
            <a:r>
              <a:rPr lang="en-US" dirty="0">
                <a:solidFill>
                  <a:srgbClr val="FFFF00"/>
                </a:solidFill>
              </a:rPr>
              <a:t>Intel® System Studio</a:t>
            </a:r>
          </a:p>
        </p:txBody>
      </p:sp>
      <p:sp>
        <p:nvSpPr>
          <p:cNvPr id="7" name="TextBox 6"/>
          <p:cNvSpPr txBox="1"/>
          <p:nvPr/>
        </p:nvSpPr>
        <p:spPr>
          <a:xfrm>
            <a:off x="5416363" y="3293588"/>
            <a:ext cx="3060133" cy="1384995"/>
          </a:xfrm>
          <a:prstGeom prst="rect">
            <a:avLst/>
          </a:prstGeom>
          <a:solidFill>
            <a:schemeClr val="tx2">
              <a:lumMod val="60000"/>
              <a:lumOff val="40000"/>
              <a:alpha val="67000"/>
            </a:schemeClr>
          </a:solidFill>
        </p:spPr>
        <p:txBody>
          <a:bodyPr vert="horz" wrap="none" lIns="0" tIns="0" rIns="0" bIns="0" rtlCol="0">
            <a:spAutoFit/>
          </a:bodyPr>
          <a:lstStyle/>
          <a:p>
            <a:r>
              <a:rPr lang="en-US" dirty="0">
                <a:solidFill>
                  <a:srgbClr val="FFFF00"/>
                </a:solidFill>
              </a:rPr>
              <a:t>Hardware:</a:t>
            </a:r>
          </a:p>
          <a:p>
            <a:pPr marL="285750" indent="-285750">
              <a:buFont typeface="Arial" panose="020B0604020202020204" pitchFamily="34" charset="0"/>
              <a:buChar char="•"/>
            </a:pPr>
            <a:r>
              <a:rPr lang="en-US" dirty="0">
                <a:solidFill>
                  <a:srgbClr val="FFFF00"/>
                </a:solidFill>
              </a:rPr>
              <a:t>CPU</a:t>
            </a:r>
          </a:p>
          <a:p>
            <a:pPr marL="285750" indent="-285750">
              <a:buFont typeface="Arial" panose="020B0604020202020204" pitchFamily="34" charset="0"/>
              <a:buChar char="•"/>
            </a:pPr>
            <a:r>
              <a:rPr lang="en-US" dirty="0">
                <a:solidFill>
                  <a:srgbClr val="FFFF00"/>
                </a:solidFill>
              </a:rPr>
              <a:t>Intel® Processor Graphics</a:t>
            </a:r>
          </a:p>
          <a:p>
            <a:pPr marL="285750" indent="-285750">
              <a:buFont typeface="Arial" panose="020B0604020202020204" pitchFamily="34" charset="0"/>
              <a:buChar char="•"/>
            </a:pPr>
            <a:r>
              <a:rPr lang="en-US" dirty="0">
                <a:solidFill>
                  <a:srgbClr val="FFFF00"/>
                </a:solidFill>
              </a:rPr>
              <a:t>Intel® FPGA</a:t>
            </a:r>
          </a:p>
          <a:p>
            <a:pPr marL="285750" indent="-285750">
              <a:buFont typeface="Arial" panose="020B0604020202020204" pitchFamily="34" charset="0"/>
              <a:buChar char="•"/>
            </a:pPr>
            <a:r>
              <a:rPr lang="en-US" dirty="0">
                <a:solidFill>
                  <a:srgbClr val="FFFF00"/>
                </a:solidFill>
              </a:rPr>
              <a:t>Intel® </a:t>
            </a:r>
            <a:r>
              <a:rPr lang="en-US" dirty="0" err="1">
                <a:solidFill>
                  <a:srgbClr val="FFFF00"/>
                </a:solidFill>
              </a:rPr>
              <a:t>Movidius</a:t>
            </a:r>
            <a:r>
              <a:rPr lang="en-US" dirty="0">
                <a:solidFill>
                  <a:srgbClr val="FFFF00"/>
                </a:solidFill>
              </a:rPr>
              <a:t>™ Myriad™ 2</a:t>
            </a:r>
          </a:p>
        </p:txBody>
      </p:sp>
      <p:sp>
        <p:nvSpPr>
          <p:cNvPr id="9" name="TextBox 8"/>
          <p:cNvSpPr txBox="1"/>
          <p:nvPr/>
        </p:nvSpPr>
        <p:spPr>
          <a:xfrm>
            <a:off x="807822" y="2387750"/>
            <a:ext cx="3710952" cy="276999"/>
          </a:xfrm>
          <a:prstGeom prst="rect">
            <a:avLst/>
          </a:prstGeom>
          <a:solidFill>
            <a:schemeClr val="tx2">
              <a:lumMod val="60000"/>
              <a:lumOff val="40000"/>
              <a:alpha val="67000"/>
            </a:schemeClr>
          </a:solidFill>
        </p:spPr>
        <p:txBody>
          <a:bodyPr vert="horz" wrap="none" lIns="0" tIns="0" rIns="0" bIns="0" rtlCol="0">
            <a:spAutoFit/>
          </a:bodyPr>
          <a:lstStyle/>
          <a:p>
            <a:r>
              <a:rPr lang="en-US" dirty="0">
                <a:solidFill>
                  <a:srgbClr val="FFFF00"/>
                </a:solidFill>
              </a:rPr>
              <a:t>Optimization Tools and Techniques</a:t>
            </a:r>
          </a:p>
        </p:txBody>
      </p:sp>
    </p:spTree>
    <p:extLst>
      <p:ext uri="{BB962C8B-B14F-4D97-AF65-F5344CB8AC3E}">
        <p14:creationId xmlns:p14="http://schemas.microsoft.com/office/powerpoint/2010/main" val="3566284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p:cNvSpPr>
            <a:spLocks noGrp="1"/>
          </p:cNvSpPr>
          <p:nvPr>
            <p:ph type="title"/>
          </p:nvPr>
        </p:nvSpPr>
        <p:spPr>
          <a:xfrm>
            <a:off x="457200" y="1553839"/>
            <a:ext cx="8229600" cy="2075626"/>
          </a:xfrm>
        </p:spPr>
        <p:txBody>
          <a:bodyPr/>
          <a:lstStyle/>
          <a:p>
            <a:r>
              <a:rPr lang="en-US" dirty="0"/>
              <a:t>The performance difference between running inference engine vs. unoptimized can be bigger than the difference between accelerators.</a:t>
            </a:r>
          </a:p>
        </p:txBody>
      </p:sp>
      <p:sp>
        <p:nvSpPr>
          <p:cNvPr id="4" name="Footer Placeholder 3"/>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38613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Engine Samples:</a:t>
            </a:r>
            <a:br>
              <a:rPr lang="en-US" dirty="0"/>
            </a:br>
            <a:r>
              <a:rPr lang="en-US" dirty="0"/>
              <a:t>measure the things right</a:t>
            </a:r>
          </a:p>
        </p:txBody>
      </p:sp>
      <p:sp>
        <p:nvSpPr>
          <p:cNvPr id="3" name="Content Placeholder 2"/>
          <p:cNvSpPr txBox="1">
            <a:spLocks/>
          </p:cNvSpPr>
          <p:nvPr/>
        </p:nvSpPr>
        <p:spPr>
          <a:xfrm>
            <a:off x="705480" y="1342196"/>
            <a:ext cx="7839013" cy="3627145"/>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Beware of the one-time costs (OpenCL kernels compilation)</a:t>
            </a:r>
          </a:p>
          <a:p>
            <a:r>
              <a:rPr lang="en-US" sz="1600" dirty="0"/>
              <a:t>Measure Infer and other items (pre-processing, decoding) separately</a:t>
            </a:r>
          </a:p>
          <a:p>
            <a:endParaRPr lang="en-US" sz="1600" dirty="0"/>
          </a:p>
          <a:p>
            <a:r>
              <a:rPr lang="en-US" sz="1600" dirty="0"/>
              <a:t>Multiple iterations (“-</a:t>
            </a:r>
            <a:r>
              <a:rPr lang="en-US" sz="1600" dirty="0" err="1"/>
              <a:t>ni</a:t>
            </a:r>
            <a:r>
              <a:rPr lang="en-US" sz="1600" dirty="0"/>
              <a:t>”)!</a:t>
            </a:r>
          </a:p>
          <a:p>
            <a:r>
              <a:rPr lang="en-US" sz="1600" dirty="0"/>
              <a:t>Batching (“-i”) !</a:t>
            </a:r>
          </a:p>
          <a:p>
            <a:r>
              <a:rPr lang="en-US" sz="1600" dirty="0"/>
              <a:t>Performance Counters (“-pc”)</a:t>
            </a:r>
          </a:p>
          <a:p>
            <a:r>
              <a:rPr lang="en-US" sz="1600" dirty="0"/>
              <a:t>Device (“-d”, and </a:t>
            </a:r>
            <a:r>
              <a:rPr lang="en-US" sz="1600" dirty="0">
                <a:solidFill>
                  <a:srgbClr val="7F7F7F"/>
                </a:solidFill>
              </a:rPr>
              <a:t>“-d_...”</a:t>
            </a:r>
            <a:r>
              <a:rPr lang="en-US" sz="1600" dirty="0"/>
              <a:t>)</a:t>
            </a:r>
          </a:p>
          <a:p>
            <a:endParaRPr lang="en-US" sz="1600" dirty="0"/>
          </a:p>
          <a:p>
            <a:r>
              <a:rPr lang="en-US" sz="1600" dirty="0"/>
              <a:t>Latency vs. Throughput (asynchronous case)</a:t>
            </a:r>
          </a:p>
          <a:p>
            <a:pPr lvl="1"/>
            <a:r>
              <a:rPr lang="en-US" sz="1600" dirty="0"/>
              <a:t>Classification(_</a:t>
            </a:r>
            <a:r>
              <a:rPr lang="en-US" sz="1600" dirty="0" err="1"/>
              <a:t>async</a:t>
            </a:r>
            <a:r>
              <a:rPr lang="en-US" sz="1600" dirty="0"/>
              <a:t>)/</a:t>
            </a:r>
            <a:r>
              <a:rPr lang="en-US" sz="1600" dirty="0" err="1"/>
              <a:t>ObjectDetectionSSD</a:t>
            </a:r>
            <a:r>
              <a:rPr lang="en-US" sz="1600" dirty="0"/>
              <a:t> samples</a:t>
            </a:r>
          </a:p>
          <a:p>
            <a:pPr marL="0" indent="0">
              <a:buNone/>
            </a:pPr>
            <a:endParaRPr lang="en-US" sz="1600" dirty="0"/>
          </a:p>
          <a:p>
            <a:endParaRPr lang="en-US" sz="1600" dirty="0"/>
          </a:p>
          <a:p>
            <a:endParaRPr lang="en-US" sz="1200" dirty="0"/>
          </a:p>
        </p:txBody>
      </p:sp>
    </p:spTree>
    <p:extLst>
      <p:ext uri="{BB962C8B-B14F-4D97-AF65-F5344CB8AC3E}">
        <p14:creationId xmlns:p14="http://schemas.microsoft.com/office/powerpoint/2010/main" val="156195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6810" y="2872740"/>
            <a:ext cx="800100" cy="274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03960" y="3688080"/>
            <a:ext cx="5876290" cy="8458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603249" y="804591"/>
            <a:ext cx="7839013" cy="3627145"/>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CPU plugin relies on the MKL-DNN for major primitives’ acceleration </a:t>
            </a:r>
          </a:p>
          <a:p>
            <a:pPr lvl="1"/>
            <a:r>
              <a:rPr lang="en-US" sz="1800" dirty="0"/>
              <a:t>Inspect the internal Performance Counters (“-pc”)</a:t>
            </a:r>
          </a:p>
          <a:p>
            <a:pPr lvl="1"/>
            <a:r>
              <a:rPr lang="en-US" sz="1800" dirty="0"/>
              <a:t>MKLDNN_VERBOSE (advanced!),</a:t>
            </a:r>
            <a:r>
              <a:rPr lang="ru-RU" sz="1800" dirty="0"/>
              <a:t> </a:t>
            </a:r>
            <a:r>
              <a:rPr lang="en-US" sz="1800" dirty="0"/>
              <a:t>separates IE and raw MKL-DNN</a:t>
            </a:r>
            <a:endParaRPr lang="ru-RU" sz="1800" dirty="0"/>
          </a:p>
          <a:p>
            <a:pPr lvl="2"/>
            <a:r>
              <a:rPr lang="en-US" sz="1400" dirty="0"/>
              <a:t>1- dumps execution stats only</a:t>
            </a:r>
          </a:p>
          <a:p>
            <a:pPr lvl="2"/>
            <a:r>
              <a:rPr lang="en-US" sz="1400" dirty="0"/>
              <a:t>2- execution and creation stats</a:t>
            </a:r>
          </a:p>
          <a:p>
            <a:pPr marL="0" indent="0">
              <a:buNone/>
            </a:pPr>
            <a:r>
              <a:rPr lang="en-US" sz="1800" dirty="0"/>
              <a:t>Internally, the MKL-DNN is made </a:t>
            </a:r>
            <a:r>
              <a:rPr lang="en-US" sz="1800" b="1" dirty="0"/>
              <a:t>parallel</a:t>
            </a:r>
            <a:r>
              <a:rPr lang="en-US" sz="1800" dirty="0"/>
              <a:t> with OpenMP*</a:t>
            </a:r>
          </a:p>
          <a:p>
            <a:pPr marL="800100" lvl="2" indent="0">
              <a:buNone/>
            </a:pPr>
            <a:r>
              <a:rPr lang="en-US" sz="1400" dirty="0"/>
              <a:t>	KMP_BLOCKTIME=1 or 0 is </a:t>
            </a:r>
            <a:r>
              <a:rPr lang="en-US" sz="1400" dirty="0">
                <a:solidFill>
                  <a:srgbClr val="FF0000"/>
                </a:solidFill>
              </a:rPr>
              <a:t>must have when used with accelerators</a:t>
            </a:r>
          </a:p>
          <a:p>
            <a:pPr marL="800100" lvl="2" indent="0">
              <a:buNone/>
            </a:pPr>
            <a:r>
              <a:rPr lang="en-US" sz="1400" dirty="0"/>
              <a:t>	OMP_NUM_THREADS = #</a:t>
            </a:r>
            <a:r>
              <a:rPr lang="en-US" sz="1400" dirty="0" err="1"/>
              <a:t>phys_core</a:t>
            </a:r>
            <a:r>
              <a:rPr lang="en-US" sz="1400" dirty="0"/>
              <a:t> and further*</a:t>
            </a:r>
            <a:endParaRPr lang="en-US" sz="1400" dirty="0">
              <a:solidFill>
                <a:srgbClr val="FF0000"/>
              </a:solidFill>
            </a:endParaRPr>
          </a:p>
          <a:p>
            <a:pPr marL="800100" lvl="2" indent="0">
              <a:buNone/>
            </a:pPr>
            <a:r>
              <a:rPr lang="en-US" sz="1400" dirty="0"/>
              <a:t>	KMP_AFFINITY=granularity=fine,</a:t>
            </a:r>
            <a:r>
              <a:rPr lang="en-US" sz="1400" dirty="0">
                <a:solidFill>
                  <a:srgbClr val="00B050"/>
                </a:solidFill>
              </a:rPr>
              <a:t>verbose</a:t>
            </a:r>
            <a:r>
              <a:rPr lang="en-US" sz="1400" dirty="0"/>
              <a:t>,compact,1,0</a:t>
            </a:r>
          </a:p>
          <a:p>
            <a:pPr marL="800100" lvl="2" indent="0">
              <a:buNone/>
            </a:pPr>
            <a:endParaRPr lang="en-US" sz="1800" dirty="0"/>
          </a:p>
          <a:p>
            <a:pPr marL="800100" lvl="2" indent="0">
              <a:buNone/>
            </a:pPr>
            <a:r>
              <a:rPr lang="en-US" sz="1800" dirty="0"/>
              <a:t>*Batching (yes!)</a:t>
            </a:r>
          </a:p>
          <a:p>
            <a:pPr marL="800100" lvl="2" indent="0">
              <a:buNone/>
            </a:pPr>
            <a:r>
              <a:rPr lang="en-US" sz="1800" dirty="0"/>
              <a:t> Lightweight networks (&lt;1ms) and many-core machine</a:t>
            </a:r>
          </a:p>
          <a:p>
            <a:pPr marL="0" indent="0">
              <a:buNone/>
            </a:pPr>
            <a:endParaRPr lang="en-US" sz="1400" dirty="0"/>
          </a:p>
        </p:txBody>
      </p:sp>
      <p:sp>
        <p:nvSpPr>
          <p:cNvPr id="2" name="Title 1"/>
          <p:cNvSpPr>
            <a:spLocks noGrp="1"/>
          </p:cNvSpPr>
          <p:nvPr>
            <p:ph type="title"/>
          </p:nvPr>
        </p:nvSpPr>
        <p:spPr/>
        <p:txBody>
          <a:bodyPr/>
          <a:lstStyle/>
          <a:p>
            <a:r>
              <a:rPr lang="en-US" dirty="0"/>
              <a:t>Inference Engine, CPU-specifics, 0</a:t>
            </a:r>
          </a:p>
        </p:txBody>
      </p:sp>
    </p:spTree>
    <p:extLst>
      <p:ext uri="{BB962C8B-B14F-4D97-AF65-F5344CB8AC3E}">
        <p14:creationId xmlns:p14="http://schemas.microsoft.com/office/powerpoint/2010/main" val="339275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Engine, CPU-specifics, 1</a:t>
            </a:r>
          </a:p>
        </p:txBody>
      </p:sp>
      <p:sp>
        <p:nvSpPr>
          <p:cNvPr id="3" name="Content Placeholder 2"/>
          <p:cNvSpPr txBox="1">
            <a:spLocks/>
          </p:cNvSpPr>
          <p:nvPr/>
        </p:nvSpPr>
        <p:spPr>
          <a:xfrm>
            <a:off x="251173" y="2710861"/>
            <a:ext cx="7839013" cy="2165939"/>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Custom Layers</a:t>
            </a:r>
          </a:p>
          <a:p>
            <a:pPr lvl="1"/>
            <a:r>
              <a:rPr lang="en-US" sz="1600" dirty="0"/>
              <a:t>Examples in the “extension” </a:t>
            </a:r>
            <a:r>
              <a:rPr lang="en-US" sz="1600" dirty="0" err="1"/>
              <a:t>dir</a:t>
            </a:r>
            <a:r>
              <a:rPr lang="en-US" sz="1600" dirty="0"/>
              <a:t> in the samples folder</a:t>
            </a:r>
          </a:p>
          <a:p>
            <a:pPr lvl="1"/>
            <a:r>
              <a:rPr lang="en-US" sz="1600" dirty="0"/>
              <a:t>Few flavors (SSE/AVX2/AVX512)</a:t>
            </a:r>
          </a:p>
          <a:p>
            <a:pPr lvl="1"/>
            <a:r>
              <a:rPr lang="en-US" sz="1600" dirty="0"/>
              <a:t>Watch for outstanding Reorders, and use blocking format (nchw_8c)</a:t>
            </a:r>
          </a:p>
          <a:p>
            <a:pPr lvl="1"/>
            <a:r>
              <a:rPr lang="en-US" sz="1600" dirty="0"/>
              <a:t>Use </a:t>
            </a:r>
            <a:r>
              <a:rPr lang="en-US" sz="1600" dirty="0" err="1"/>
              <a:t>openmp</a:t>
            </a:r>
            <a:r>
              <a:rPr lang="en-US" sz="1600" dirty="0"/>
              <a:t> as parallel engine</a:t>
            </a:r>
          </a:p>
          <a:p>
            <a:pPr marL="457200" lvl="1" indent="0">
              <a:buNone/>
            </a:pPr>
            <a:endParaRPr lang="en-US" sz="1600" dirty="0"/>
          </a:p>
        </p:txBody>
      </p:sp>
      <p:sp>
        <p:nvSpPr>
          <p:cNvPr id="6" name="Content Placeholder 2"/>
          <p:cNvSpPr txBox="1">
            <a:spLocks/>
          </p:cNvSpPr>
          <p:nvPr/>
        </p:nvSpPr>
        <p:spPr>
          <a:xfrm>
            <a:off x="251173" y="1068990"/>
            <a:ext cx="8892827" cy="2165939"/>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u="sng" dirty="0"/>
              <a:t>Example “-pc” output from the sample</a:t>
            </a:r>
            <a:r>
              <a:rPr lang="en-US" sz="1100" dirty="0"/>
              <a:t> (notice the helper layers)</a:t>
            </a:r>
          </a:p>
          <a:p>
            <a:pPr marL="0" indent="0">
              <a:buNone/>
            </a:pPr>
            <a:r>
              <a:rPr lang="en-US" sz="1100" i="1" dirty="0"/>
              <a:t>conv1            EXECUTED       </a:t>
            </a:r>
            <a:r>
              <a:rPr lang="en-US" sz="1100" i="1" dirty="0" err="1"/>
              <a:t>layerType</a:t>
            </a:r>
            <a:r>
              <a:rPr lang="en-US" sz="1100" i="1" dirty="0"/>
              <a:t>: </a:t>
            </a:r>
            <a:r>
              <a:rPr lang="en-US" sz="1100" b="1" i="1" dirty="0"/>
              <a:t>Convolution</a:t>
            </a:r>
            <a:r>
              <a:rPr lang="en-US" sz="1100" i="1" dirty="0"/>
              <a:t>        </a:t>
            </a:r>
            <a:r>
              <a:rPr lang="en-US" sz="1100" i="1" dirty="0" err="1"/>
              <a:t>realTime</a:t>
            </a:r>
            <a:r>
              <a:rPr lang="en-US" sz="1100" i="1" dirty="0"/>
              <a:t>: 706        </a:t>
            </a:r>
            <a:r>
              <a:rPr lang="en-US" sz="1100" i="1" dirty="0" err="1"/>
              <a:t>cpu</a:t>
            </a:r>
            <a:r>
              <a:rPr lang="en-US" sz="1100" i="1" dirty="0"/>
              <a:t>: 706            </a:t>
            </a:r>
            <a:r>
              <a:rPr lang="en-US" sz="1100" i="1" dirty="0" err="1"/>
              <a:t>execType</a:t>
            </a:r>
            <a:r>
              <a:rPr lang="en-US" sz="1100" i="1" dirty="0"/>
              <a:t>: </a:t>
            </a:r>
            <a:r>
              <a:rPr lang="en-US" sz="1100" b="1" i="1" dirty="0"/>
              <a:t>jit_avx2</a:t>
            </a:r>
            <a:endParaRPr lang="en-US" sz="1100" b="1" dirty="0"/>
          </a:p>
          <a:p>
            <a:pPr marL="0" indent="0">
              <a:buNone/>
            </a:pPr>
            <a:r>
              <a:rPr lang="en-US" sz="1100" i="1" dirty="0"/>
              <a:t>conv2_1_x1  EXECUTED       </a:t>
            </a:r>
            <a:r>
              <a:rPr lang="en-US" sz="1100" i="1" dirty="0" err="1"/>
              <a:t>layerType</a:t>
            </a:r>
            <a:r>
              <a:rPr lang="en-US" sz="1100" i="1" dirty="0"/>
              <a:t>: Convolution        </a:t>
            </a:r>
            <a:r>
              <a:rPr lang="en-US" sz="1100" i="1" dirty="0" err="1"/>
              <a:t>realTime</a:t>
            </a:r>
            <a:r>
              <a:rPr lang="en-US" sz="1100" i="1" dirty="0"/>
              <a:t>: 137        </a:t>
            </a:r>
            <a:r>
              <a:rPr lang="en-US" sz="1100" i="1" dirty="0" err="1"/>
              <a:t>cpu</a:t>
            </a:r>
            <a:r>
              <a:rPr lang="en-US" sz="1100" i="1" dirty="0"/>
              <a:t>: 137            </a:t>
            </a:r>
            <a:r>
              <a:rPr lang="en-US" sz="1100" i="1" dirty="0" err="1"/>
              <a:t>execType</a:t>
            </a:r>
            <a:r>
              <a:rPr lang="en-US" sz="1100" i="1" dirty="0"/>
              <a:t>: jit_avx2_1x1</a:t>
            </a:r>
            <a:endParaRPr lang="en-US" sz="1100" dirty="0"/>
          </a:p>
          <a:p>
            <a:pPr marL="0" indent="0">
              <a:buNone/>
            </a:pPr>
            <a:r>
              <a:rPr lang="en-US" sz="1100" i="1" dirty="0"/>
              <a:t>fc6                EXECUTED       	</a:t>
            </a:r>
            <a:r>
              <a:rPr lang="en-US" sz="1100" i="1" dirty="0" err="1"/>
              <a:t>layerType</a:t>
            </a:r>
            <a:r>
              <a:rPr lang="en-US" sz="1100" i="1" dirty="0"/>
              <a:t>: Convolution        </a:t>
            </a:r>
            <a:r>
              <a:rPr lang="en-US" sz="1100" i="1" dirty="0" err="1"/>
              <a:t>realTime</a:t>
            </a:r>
            <a:r>
              <a:rPr lang="en-US" sz="1100" i="1" dirty="0"/>
              <a:t>: 233        </a:t>
            </a:r>
            <a:r>
              <a:rPr lang="en-US" sz="1100" i="1" dirty="0" err="1"/>
              <a:t>cpu</a:t>
            </a:r>
            <a:r>
              <a:rPr lang="en-US" sz="1100" i="1" dirty="0"/>
              <a:t>: 233            </a:t>
            </a:r>
            <a:r>
              <a:rPr lang="en-US" sz="1100" i="1" dirty="0" err="1"/>
              <a:t>execType</a:t>
            </a:r>
            <a:r>
              <a:rPr lang="en-US" sz="1100" i="1" dirty="0"/>
              <a:t>: jit_avx2_1x1</a:t>
            </a:r>
            <a:endParaRPr lang="en-US" sz="1100" dirty="0"/>
          </a:p>
          <a:p>
            <a:pPr marL="0" indent="0">
              <a:buNone/>
            </a:pPr>
            <a:r>
              <a:rPr lang="en-US" sz="1100" i="1" dirty="0"/>
              <a:t>fc6_nChw8c_nchw      EXECUTED  </a:t>
            </a:r>
            <a:r>
              <a:rPr lang="en-US" sz="1100" i="1" dirty="0" err="1"/>
              <a:t>layerType</a:t>
            </a:r>
            <a:r>
              <a:rPr lang="en-US" sz="1100" i="1" dirty="0"/>
              <a:t>: </a:t>
            </a:r>
            <a:r>
              <a:rPr lang="en-US" sz="1100" b="1" i="1" dirty="0"/>
              <a:t>Reorder</a:t>
            </a:r>
            <a:r>
              <a:rPr lang="en-US" sz="1100" i="1" dirty="0"/>
              <a:t>           </a:t>
            </a:r>
            <a:r>
              <a:rPr lang="en-US" sz="1100" i="1" dirty="0" err="1"/>
              <a:t>realTime</a:t>
            </a:r>
            <a:r>
              <a:rPr lang="en-US" sz="1100" i="1" dirty="0"/>
              <a:t>: 20         </a:t>
            </a:r>
            <a:r>
              <a:rPr lang="en-US" sz="1100" i="1" dirty="0" err="1"/>
              <a:t>cpu</a:t>
            </a:r>
            <a:r>
              <a:rPr lang="en-US" sz="1100" i="1" dirty="0"/>
              <a:t>: 20             </a:t>
            </a:r>
            <a:r>
              <a:rPr lang="en-US" sz="1100" i="1" dirty="0" err="1"/>
              <a:t>execType</a:t>
            </a:r>
            <a:r>
              <a:rPr lang="en-US" sz="1100" i="1" dirty="0"/>
              <a:t>: reorder</a:t>
            </a:r>
            <a:endParaRPr lang="en-US" sz="1100" dirty="0"/>
          </a:p>
          <a:p>
            <a:pPr marL="0" indent="0">
              <a:buNone/>
            </a:pPr>
            <a:r>
              <a:rPr lang="en-US" sz="1100" i="1" dirty="0"/>
              <a:t>out_fc6         EXECUTED       </a:t>
            </a:r>
            <a:r>
              <a:rPr lang="en-US" sz="1100" i="1" dirty="0" err="1"/>
              <a:t>layerType</a:t>
            </a:r>
            <a:r>
              <a:rPr lang="en-US" sz="1100" i="1" dirty="0"/>
              <a:t>: Output            </a:t>
            </a:r>
            <a:r>
              <a:rPr lang="en-US" sz="1100" i="1" dirty="0" err="1"/>
              <a:t>realTime</a:t>
            </a:r>
            <a:r>
              <a:rPr lang="en-US" sz="1100" i="1" dirty="0"/>
              <a:t>: 3          </a:t>
            </a:r>
            <a:r>
              <a:rPr lang="en-US" sz="1100" i="1" dirty="0" err="1"/>
              <a:t>cpu</a:t>
            </a:r>
            <a:r>
              <a:rPr lang="en-US" sz="1100" i="1" dirty="0"/>
              <a:t>: 3              </a:t>
            </a:r>
            <a:r>
              <a:rPr lang="en-US" sz="1100" i="1" dirty="0" err="1"/>
              <a:t>execType</a:t>
            </a:r>
            <a:r>
              <a:rPr lang="en-US" sz="1100" i="1" dirty="0"/>
              <a:t>: unknown</a:t>
            </a:r>
            <a:endParaRPr lang="en-US" sz="1100" dirty="0"/>
          </a:p>
          <a:p>
            <a:pPr marL="0" indent="0">
              <a:buNone/>
            </a:pPr>
            <a:r>
              <a:rPr lang="en-US" sz="1100" i="1" dirty="0"/>
              <a:t>relu5_9_x2   </a:t>
            </a:r>
            <a:r>
              <a:rPr lang="en-US" sz="1100" b="1" i="1" dirty="0"/>
              <a:t> OPTIMIZED_OUT     </a:t>
            </a:r>
            <a:r>
              <a:rPr lang="en-US" sz="1100" i="1" dirty="0" err="1"/>
              <a:t>layerType</a:t>
            </a:r>
            <a:r>
              <a:rPr lang="en-US" sz="1100" i="1" dirty="0"/>
              <a:t>: ReLU             </a:t>
            </a:r>
            <a:r>
              <a:rPr lang="en-US" sz="1100" i="1" dirty="0" err="1"/>
              <a:t>realTime</a:t>
            </a:r>
            <a:r>
              <a:rPr lang="en-US" sz="1100" i="1" dirty="0"/>
              <a:t>: 0          </a:t>
            </a:r>
            <a:r>
              <a:rPr lang="en-US" sz="1100" i="1" dirty="0" err="1"/>
              <a:t>cpu</a:t>
            </a:r>
            <a:r>
              <a:rPr lang="en-US" sz="1100" i="1" dirty="0"/>
              <a:t>: 0              </a:t>
            </a:r>
            <a:r>
              <a:rPr lang="en-US" sz="1100" i="1" dirty="0" err="1"/>
              <a:t>execType</a:t>
            </a:r>
            <a:r>
              <a:rPr lang="en-US" sz="1100" i="1" dirty="0"/>
              <a:t>: </a:t>
            </a:r>
            <a:r>
              <a:rPr lang="en-US" sz="1100" i="1" dirty="0" err="1"/>
              <a:t>undef</a:t>
            </a:r>
            <a:endParaRPr lang="en-US" sz="1100" dirty="0"/>
          </a:p>
          <a:p>
            <a:pPr marL="0" indent="0">
              <a:buNone/>
            </a:pPr>
            <a:endParaRPr lang="en-US" sz="1100" dirty="0"/>
          </a:p>
          <a:p>
            <a:pPr marL="0" indent="0">
              <a:buNone/>
            </a:pPr>
            <a:endParaRPr lang="en-US" sz="1000" dirty="0"/>
          </a:p>
        </p:txBody>
      </p:sp>
    </p:spTree>
    <p:extLst>
      <p:ext uri="{BB962C8B-B14F-4D97-AF65-F5344CB8AC3E}">
        <p14:creationId xmlns:p14="http://schemas.microsoft.com/office/powerpoint/2010/main" val="3008173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Engine, GPU-specifics</a:t>
            </a:r>
          </a:p>
        </p:txBody>
      </p:sp>
      <p:sp>
        <p:nvSpPr>
          <p:cNvPr id="3" name="Content Placeholder 2"/>
          <p:cNvSpPr txBox="1">
            <a:spLocks/>
          </p:cNvSpPr>
          <p:nvPr/>
        </p:nvSpPr>
        <p:spPr>
          <a:xfrm>
            <a:off x="652493" y="906191"/>
            <a:ext cx="7839013" cy="3627145"/>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Prefer fp16 over fp32 </a:t>
            </a:r>
          </a:p>
          <a:p>
            <a:pPr lvl="1"/>
            <a:r>
              <a:rPr lang="en-US" dirty="0"/>
              <a:t>MO can generate both variants and the fp32 is </a:t>
            </a:r>
            <a:r>
              <a:rPr lang="en-US" i="1" dirty="0"/>
              <a:t>default</a:t>
            </a:r>
          </a:p>
          <a:p>
            <a:r>
              <a:rPr lang="en-US" dirty="0"/>
              <a:t>Use batches (SSD!)</a:t>
            </a:r>
          </a:p>
          <a:p>
            <a:r>
              <a:rPr lang="en-US" dirty="0"/>
              <a:t>OpenCL kernels compilation overhead</a:t>
            </a:r>
            <a:endParaRPr lang="ru-RU" dirty="0"/>
          </a:p>
          <a:p>
            <a:r>
              <a:rPr lang="en-US" dirty="0"/>
              <a:t>Custom Kernels</a:t>
            </a:r>
          </a:p>
          <a:p>
            <a:pPr lvl="1"/>
            <a:r>
              <a:rPr lang="en-US" dirty="0"/>
              <a:t>Before implementing a full-blown code </a:t>
            </a:r>
            <a:r>
              <a:rPr lang="en-US" i="1" dirty="0"/>
              <a:t>estimate</a:t>
            </a:r>
            <a:r>
              <a:rPr lang="en-US" dirty="0"/>
              <a:t> the final performance by stub ("infinitely" fast) kernel that does nothing</a:t>
            </a:r>
          </a:p>
          <a:p>
            <a:pPr lvl="1"/>
            <a:r>
              <a:rPr lang="en-US" dirty="0"/>
              <a:t>Merge chain of custom kernels into a super-kernel</a:t>
            </a:r>
          </a:p>
          <a:p>
            <a:pPr lvl="1"/>
            <a:r>
              <a:rPr lang="en-US" dirty="0"/>
              <a:t>Only heavy layers are worth offloading (plus “glue” layers)</a:t>
            </a:r>
          </a:p>
          <a:p>
            <a:pPr lvl="1"/>
            <a:r>
              <a:rPr lang="en-US" dirty="0"/>
              <a:t>Don’t </a:t>
            </a:r>
            <a:r>
              <a:rPr lang="en-US" dirty="0" err="1"/>
              <a:t>impl</a:t>
            </a:r>
            <a:r>
              <a:rPr lang="en-US" dirty="0"/>
              <a:t> lightweight layers for GPU, keep them on the CPU</a:t>
            </a:r>
          </a:p>
          <a:p>
            <a:pPr marL="457200" lvl="1" indent="0">
              <a:buNone/>
            </a:pPr>
            <a:endParaRPr lang="en-US" dirty="0"/>
          </a:p>
          <a:p>
            <a:pPr lvl="1"/>
            <a:endParaRPr lang="en-US" dirty="0"/>
          </a:p>
          <a:p>
            <a:pPr lvl="2"/>
            <a:endParaRPr lang="en-US" dirty="0"/>
          </a:p>
          <a:p>
            <a:pPr lvl="1"/>
            <a:endParaRPr lang="en-US" sz="1600" dirty="0"/>
          </a:p>
          <a:p>
            <a:pPr marL="457200" lvl="1" indent="0">
              <a:buNone/>
            </a:pPr>
            <a:endParaRPr lang="en-US" sz="1600" dirty="0"/>
          </a:p>
          <a:p>
            <a:endParaRPr lang="en-US" sz="1600" dirty="0"/>
          </a:p>
          <a:p>
            <a:endParaRPr lang="en-US" sz="1200" dirty="0"/>
          </a:p>
        </p:txBody>
      </p:sp>
    </p:spTree>
    <p:extLst>
      <p:ext uri="{BB962C8B-B14F-4D97-AF65-F5344CB8AC3E}">
        <p14:creationId xmlns:p14="http://schemas.microsoft.com/office/powerpoint/2010/main" val="1698630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Engine, few FPGA tips</a:t>
            </a:r>
          </a:p>
        </p:txBody>
      </p:sp>
      <p:sp>
        <p:nvSpPr>
          <p:cNvPr id="3" name="Content Placeholder 2"/>
          <p:cNvSpPr txBox="1">
            <a:spLocks/>
          </p:cNvSpPr>
          <p:nvPr/>
        </p:nvSpPr>
        <p:spPr>
          <a:xfrm>
            <a:off x="652493" y="906191"/>
            <a:ext cx="7839013" cy="3627145"/>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First iteration with FPGA is always significantly slower than the rest, make sure you run multiple iterations (“-</a:t>
            </a:r>
            <a:r>
              <a:rPr lang="en-US" dirty="0" err="1"/>
              <a:t>ni</a:t>
            </a:r>
            <a:r>
              <a:rPr lang="en-US" dirty="0"/>
              <a:t>”)</a:t>
            </a:r>
          </a:p>
          <a:p>
            <a:r>
              <a:rPr lang="en-US" dirty="0"/>
              <a:t>If CPU utilization of concern, minimizes the busy wait time when OMP threads loop in between parallel regions:</a:t>
            </a:r>
          </a:p>
          <a:p>
            <a:pPr lvl="1"/>
            <a:r>
              <a:rPr lang="en-US" dirty="0"/>
              <a:t>set KMP_BLOCKTIME=0</a:t>
            </a:r>
          </a:p>
          <a:p>
            <a:pPr lvl="1"/>
            <a:r>
              <a:rPr lang="en-US" dirty="0"/>
              <a:t>consider playing OMP_NUM_THREADS</a:t>
            </a:r>
          </a:p>
          <a:p>
            <a:r>
              <a:rPr lang="en-US" dirty="0"/>
              <a:t>FPGA performance heavily depends on the bitstream</a:t>
            </a:r>
          </a:p>
        </p:txBody>
      </p:sp>
    </p:spTree>
    <p:extLst>
      <p:ext uri="{BB962C8B-B14F-4D97-AF65-F5344CB8AC3E}">
        <p14:creationId xmlns:p14="http://schemas.microsoft.com/office/powerpoint/2010/main" val="2058670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7165689" y="1950720"/>
            <a:ext cx="2107851" cy="2245677"/>
          </a:xfrm>
          <a:prstGeom prst="rect">
            <a:avLst/>
          </a:prstGeom>
        </p:spPr>
      </p:pic>
      <p:sp>
        <p:nvSpPr>
          <p:cNvPr id="2" name="Title 1"/>
          <p:cNvSpPr>
            <a:spLocks noGrp="1"/>
          </p:cNvSpPr>
          <p:nvPr>
            <p:ph type="title"/>
          </p:nvPr>
        </p:nvSpPr>
        <p:spPr/>
        <p:txBody>
          <a:bodyPr/>
          <a:lstStyle/>
          <a:p>
            <a:r>
              <a:rPr lang="en-US" dirty="0"/>
              <a:t>Inference Engine, hetero with FPGA</a:t>
            </a:r>
          </a:p>
        </p:txBody>
      </p:sp>
      <p:sp>
        <p:nvSpPr>
          <p:cNvPr id="3" name="Content Placeholder 2"/>
          <p:cNvSpPr txBox="1">
            <a:spLocks/>
          </p:cNvSpPr>
          <p:nvPr/>
        </p:nvSpPr>
        <p:spPr>
          <a:xfrm>
            <a:off x="652493" y="784271"/>
            <a:ext cx="7839013" cy="3627145"/>
          </a:xfrm>
          <a:prstGeom prst="rect">
            <a:avLst/>
          </a:prstGeom>
        </p:spPr>
        <p:txBody>
          <a:bodyPr>
            <a:noAutofit/>
          </a:bodyPr>
          <a:lstStyle>
            <a:lvl1pPr marL="342900" indent="-34290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1pPr>
            <a:lvl2pPr marL="742950" indent="-285750" algn="l" defTabSz="457200" rtl="0" eaLnBrk="1" latinLnBrk="0" hangingPunct="1">
              <a:spcBef>
                <a:spcPct val="20000"/>
              </a:spcBef>
              <a:buClr>
                <a:schemeClr val="accent1"/>
              </a:buClr>
              <a:buFont typeface="Wingdings" charset="2"/>
              <a:buChar char="§"/>
              <a:defRPr sz="2000" kern="1200">
                <a:solidFill>
                  <a:schemeClr val="tx1"/>
                </a:solidFill>
                <a:latin typeface="Intel Clear Light"/>
                <a:ea typeface="+mn-ea"/>
                <a:cs typeface="Intel Clear Light"/>
              </a:defRPr>
            </a:lvl2pPr>
            <a:lvl3pPr marL="11430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3pPr>
            <a:lvl4pPr marL="16002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4pPr>
            <a:lvl5pPr marL="2057400" indent="-228600" algn="l" defTabSz="457200" rtl="0" eaLnBrk="1" latinLnBrk="0" hangingPunct="1">
              <a:spcBef>
                <a:spcPct val="20000"/>
              </a:spcBef>
              <a:buClr>
                <a:schemeClr val="accent1"/>
              </a:buClr>
              <a:buFont typeface="Wingdings" charset="2"/>
              <a:buChar char="§"/>
              <a:defRPr sz="1600" kern="1200">
                <a:solidFill>
                  <a:schemeClr val="tx1"/>
                </a:solidFill>
                <a:latin typeface="Intel Clear Light"/>
                <a:ea typeface="+mn-ea"/>
                <a:cs typeface="Intel Clea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Just like for the MYRIAD, min 2 infer requests in flight are recommended to hide the data transfer costs </a:t>
            </a:r>
          </a:p>
          <a:p>
            <a:pPr lvl="1"/>
            <a:r>
              <a:rPr lang="en-US" dirty="0"/>
              <a:t>(notice that 5 is HW-implied limit for the FPGA today)</a:t>
            </a:r>
          </a:p>
          <a:p>
            <a:r>
              <a:rPr lang="en-US" dirty="0"/>
              <a:t>All stages are observable in VTune (next foils)</a:t>
            </a:r>
          </a:p>
          <a:p>
            <a:r>
              <a:rPr lang="en-US" dirty="0" err="1"/>
              <a:t>Perf</a:t>
            </a:r>
            <a:r>
              <a:rPr lang="en-US" dirty="0"/>
              <a:t> counters (“-pc”)</a:t>
            </a:r>
          </a:p>
          <a:p>
            <a:pPr marL="400050" lvl="1" indent="0">
              <a:buNone/>
            </a:pPr>
            <a:r>
              <a:rPr lang="en-US" sz="1000" dirty="0"/>
              <a:t>subgraph1: 1. input </a:t>
            </a:r>
            <a:r>
              <a:rPr lang="en-US" sz="1000" u="sng" dirty="0"/>
              <a:t>preprocessing</a:t>
            </a:r>
            <a:r>
              <a:rPr lang="en-US" sz="1000" dirty="0"/>
              <a:t> (mean data/FPGA):EXECUTED   </a:t>
            </a:r>
            <a:r>
              <a:rPr lang="en-US" sz="1000" dirty="0" err="1"/>
              <a:t>layerType</a:t>
            </a:r>
            <a:r>
              <a:rPr lang="en-US" sz="1000" dirty="0"/>
              <a:t>: 	         </a:t>
            </a:r>
            <a:r>
              <a:rPr lang="en-US" sz="1000" dirty="0" err="1"/>
              <a:t>realTime</a:t>
            </a:r>
            <a:r>
              <a:rPr lang="en-US" sz="1000" dirty="0"/>
              <a:t>: </a:t>
            </a:r>
            <a:r>
              <a:rPr lang="en-US" sz="1000" b="1" dirty="0">
                <a:solidFill>
                  <a:srgbClr val="00B050"/>
                </a:solidFill>
              </a:rPr>
              <a:t>129</a:t>
            </a:r>
            <a:r>
              <a:rPr lang="en-US" sz="1000" dirty="0"/>
              <a:t>     </a:t>
            </a:r>
            <a:r>
              <a:rPr lang="en-US" sz="1000" dirty="0" err="1"/>
              <a:t>cpu</a:t>
            </a:r>
            <a:r>
              <a:rPr lang="en-US" sz="1000" dirty="0"/>
              <a:t>: </a:t>
            </a:r>
            <a:r>
              <a:rPr lang="en-US" sz="1000" b="1" dirty="0">
                <a:solidFill>
                  <a:srgbClr val="00B050"/>
                </a:solidFill>
              </a:rPr>
              <a:t>129</a:t>
            </a:r>
            <a:endParaRPr lang="en-US" sz="3200" b="1" dirty="0">
              <a:solidFill>
                <a:srgbClr val="00B050"/>
              </a:solidFill>
            </a:endParaRPr>
          </a:p>
          <a:p>
            <a:pPr marL="400050" lvl="1" indent="0">
              <a:buNone/>
            </a:pPr>
            <a:r>
              <a:rPr lang="en-US" sz="1000" dirty="0"/>
              <a:t>subgraph1: 2. input </a:t>
            </a:r>
            <a:r>
              <a:rPr lang="en-US" sz="1000" u="sng" dirty="0"/>
              <a:t>transfer </a:t>
            </a:r>
            <a:r>
              <a:rPr lang="en-US" sz="1000" dirty="0"/>
              <a:t>to DDR:EXECUTED       	            </a:t>
            </a:r>
            <a:r>
              <a:rPr lang="en-US" sz="1000" dirty="0" err="1"/>
              <a:t>layerType</a:t>
            </a:r>
            <a:r>
              <a:rPr lang="en-US" sz="1000" dirty="0"/>
              <a:t>:                    </a:t>
            </a:r>
            <a:r>
              <a:rPr lang="en-US" sz="1000" dirty="0" err="1"/>
              <a:t>realTime</a:t>
            </a:r>
            <a:r>
              <a:rPr lang="en-US" sz="1000" dirty="0"/>
              <a:t>: 201        </a:t>
            </a:r>
            <a:r>
              <a:rPr lang="en-US" sz="1000" dirty="0" err="1"/>
              <a:t>cpu</a:t>
            </a:r>
            <a:r>
              <a:rPr lang="en-US" sz="1000" dirty="0"/>
              <a:t>: 0              </a:t>
            </a:r>
            <a:endParaRPr lang="en-US" sz="3200" dirty="0"/>
          </a:p>
          <a:p>
            <a:pPr marL="400050" lvl="1" indent="0">
              <a:buNone/>
            </a:pPr>
            <a:r>
              <a:rPr lang="en-US" sz="1000" dirty="0"/>
              <a:t>subgraph1: 3. FPGA </a:t>
            </a:r>
            <a:r>
              <a:rPr lang="en-US" sz="1000" u="sng" dirty="0"/>
              <a:t>execute </a:t>
            </a:r>
            <a:r>
              <a:rPr lang="en-US" sz="1000" dirty="0" err="1"/>
              <a:t>time:EXECUTED</a:t>
            </a:r>
            <a:r>
              <a:rPr lang="en-US" sz="1000" dirty="0"/>
              <a:t>                              </a:t>
            </a:r>
            <a:r>
              <a:rPr lang="en-US" sz="1000" dirty="0" err="1"/>
              <a:t>layerType</a:t>
            </a:r>
            <a:r>
              <a:rPr lang="en-US" sz="1000" dirty="0"/>
              <a:t>:                    </a:t>
            </a:r>
            <a:r>
              <a:rPr lang="en-US" sz="1000" dirty="0" err="1"/>
              <a:t>realTime</a:t>
            </a:r>
            <a:r>
              <a:rPr lang="en-US" sz="1000" dirty="0"/>
              <a:t>: </a:t>
            </a:r>
            <a:r>
              <a:rPr lang="en-US" sz="1000" dirty="0">
                <a:solidFill>
                  <a:srgbClr val="00B050"/>
                </a:solidFill>
              </a:rPr>
              <a:t>3808</a:t>
            </a:r>
            <a:r>
              <a:rPr lang="en-US" sz="1000" dirty="0"/>
              <a:t>       </a:t>
            </a:r>
            <a:r>
              <a:rPr lang="en-US" sz="1000" dirty="0" err="1"/>
              <a:t>cpu</a:t>
            </a:r>
            <a:r>
              <a:rPr lang="en-US" sz="1000" dirty="0"/>
              <a:t>: </a:t>
            </a:r>
            <a:r>
              <a:rPr lang="en-US" sz="1000" dirty="0">
                <a:solidFill>
                  <a:srgbClr val="FF0000"/>
                </a:solidFill>
              </a:rPr>
              <a:t>0</a:t>
            </a:r>
            <a:r>
              <a:rPr lang="en-US" sz="1000" dirty="0"/>
              <a:t>              </a:t>
            </a:r>
          </a:p>
          <a:p>
            <a:pPr marL="400050" lvl="1" indent="0">
              <a:buNone/>
            </a:pPr>
            <a:r>
              <a:rPr lang="en-US" sz="1000" dirty="0"/>
              <a:t>subgraph1: 4. output </a:t>
            </a:r>
            <a:r>
              <a:rPr lang="en-US" sz="1000" u="sng" dirty="0"/>
              <a:t>transfer </a:t>
            </a:r>
            <a:r>
              <a:rPr lang="en-US" sz="1000" dirty="0"/>
              <a:t>from DDR:EXECUTED                     </a:t>
            </a:r>
            <a:r>
              <a:rPr lang="en-US" sz="1000" dirty="0" err="1"/>
              <a:t>layerType</a:t>
            </a:r>
            <a:r>
              <a:rPr lang="en-US" sz="1000" dirty="0"/>
              <a:t>:                    </a:t>
            </a:r>
            <a:r>
              <a:rPr lang="en-US" sz="1000" dirty="0" err="1"/>
              <a:t>realTime</a:t>
            </a:r>
            <a:r>
              <a:rPr lang="en-US" sz="1000" dirty="0"/>
              <a:t>: 55         </a:t>
            </a:r>
            <a:r>
              <a:rPr lang="en-US" sz="1000" dirty="0" err="1"/>
              <a:t>cpu</a:t>
            </a:r>
            <a:r>
              <a:rPr lang="en-US" sz="1000" dirty="0"/>
              <a:t>: 0              </a:t>
            </a:r>
            <a:endParaRPr lang="en-US" sz="3200" dirty="0"/>
          </a:p>
          <a:p>
            <a:pPr marL="400050" lvl="1" indent="0">
              <a:buNone/>
            </a:pPr>
            <a:r>
              <a:rPr lang="en-US" sz="1000" dirty="0"/>
              <a:t>subgraph1: 5. FPGA output </a:t>
            </a:r>
            <a:r>
              <a:rPr lang="en-US" sz="1000" u="sng" dirty="0" err="1"/>
              <a:t>postprocessing</a:t>
            </a:r>
            <a:r>
              <a:rPr lang="en-US" sz="1000" dirty="0" err="1"/>
              <a:t>:EXECUTED</a:t>
            </a:r>
            <a:r>
              <a:rPr lang="en-US" sz="1000" dirty="0"/>
              <a:t>               </a:t>
            </a:r>
            <a:r>
              <a:rPr lang="en-US" sz="1000" dirty="0" err="1"/>
              <a:t>layerType</a:t>
            </a:r>
            <a:r>
              <a:rPr lang="en-US" sz="1000" dirty="0"/>
              <a:t>:                    </a:t>
            </a:r>
            <a:r>
              <a:rPr lang="en-US" sz="1000" dirty="0" err="1"/>
              <a:t>realTime</a:t>
            </a:r>
            <a:r>
              <a:rPr lang="en-US" sz="1000" dirty="0"/>
              <a:t>: 7          </a:t>
            </a:r>
            <a:r>
              <a:rPr lang="en-US" sz="1000" dirty="0" err="1"/>
              <a:t>cpu</a:t>
            </a:r>
            <a:r>
              <a:rPr lang="en-US" sz="1000" dirty="0"/>
              <a:t>: 7        </a:t>
            </a:r>
          </a:p>
          <a:p>
            <a:pPr marL="400050" lvl="1" indent="0">
              <a:buNone/>
            </a:pPr>
            <a:r>
              <a:rPr lang="en-US" sz="1000" dirty="0"/>
              <a:t>      </a:t>
            </a:r>
            <a:endParaRPr lang="en-US" sz="3200" dirty="0"/>
          </a:p>
          <a:p>
            <a:pPr marL="400050" lvl="1" indent="0">
              <a:buNone/>
            </a:pPr>
            <a:r>
              <a:rPr lang="en-US" sz="1000" b="1" dirty="0"/>
              <a:t>subgraph2</a:t>
            </a:r>
            <a:r>
              <a:rPr lang="en-US" sz="1000" dirty="0"/>
              <a:t>:  EXECUTED                                              	            </a:t>
            </a:r>
            <a:r>
              <a:rPr lang="en-US" sz="1000" dirty="0" err="1"/>
              <a:t>layerType</a:t>
            </a:r>
            <a:r>
              <a:rPr lang="en-US" sz="1000" dirty="0"/>
              <a:t>: </a:t>
            </a:r>
            <a:r>
              <a:rPr lang="en-US" sz="1000" dirty="0" err="1"/>
              <a:t>SoftMax</a:t>
            </a:r>
            <a:r>
              <a:rPr lang="en-US" sz="1000" dirty="0"/>
              <a:t>      </a:t>
            </a:r>
            <a:r>
              <a:rPr lang="en-US" sz="1000" dirty="0" err="1"/>
              <a:t>realTime</a:t>
            </a:r>
            <a:r>
              <a:rPr lang="en-US" sz="1000" dirty="0"/>
              <a:t>: 10         </a:t>
            </a:r>
            <a:r>
              <a:rPr lang="en-US" sz="1000" dirty="0" err="1"/>
              <a:t>cpu</a:t>
            </a:r>
            <a:r>
              <a:rPr lang="en-US" sz="1000" dirty="0"/>
              <a:t>: 10             </a:t>
            </a:r>
            <a:endParaRPr lang="en-US" sz="3200" dirty="0"/>
          </a:p>
          <a:p>
            <a:pPr marL="400050" lvl="1" indent="0">
              <a:buNone/>
            </a:pPr>
            <a:r>
              <a:rPr lang="en-US" sz="1000" dirty="0"/>
              <a:t>Total time: 4212     microseconds</a:t>
            </a:r>
          </a:p>
          <a:p>
            <a:r>
              <a:rPr lang="en-US" dirty="0"/>
              <a:t>Image “Classification Sample, pipelined”</a:t>
            </a:r>
          </a:p>
          <a:p>
            <a:r>
              <a:rPr lang="en-US" dirty="0"/>
              <a:t>More on hetero: </a:t>
            </a:r>
            <a:r>
              <a:rPr lang="en-US" u="sng" dirty="0">
                <a:hlinkClick r:id="rId4"/>
              </a:rPr>
              <a:t>link</a:t>
            </a:r>
            <a:endParaRPr lang="en-US" u="sng" dirty="0"/>
          </a:p>
          <a:p>
            <a:pPr marL="400050" lvl="1" indent="0">
              <a:buNone/>
            </a:pPr>
            <a:endParaRPr lang="en-US" sz="3200" dirty="0"/>
          </a:p>
          <a:p>
            <a:pPr marL="457200" lvl="1" indent="0">
              <a:buNone/>
            </a:pPr>
            <a:endParaRPr lang="en-US" dirty="0"/>
          </a:p>
        </p:txBody>
      </p:sp>
    </p:spTree>
    <p:extLst>
      <p:ext uri="{BB962C8B-B14F-4D97-AF65-F5344CB8AC3E}">
        <p14:creationId xmlns:p14="http://schemas.microsoft.com/office/powerpoint/2010/main" val="175519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use the right data type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39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85800"/>
            <a:fld id="{EE2556C5-CE8C-6547-B838-EA80C61A4AF7}" type="slidenum">
              <a:rPr lang="en-US" sz="1350">
                <a:solidFill>
                  <a:prstClr val="black"/>
                </a:solidFill>
                <a:latin typeface="Intel Clear"/>
              </a:rPr>
              <a:pPr defTabSz="685800"/>
              <a:t>18</a:t>
            </a:fld>
            <a:endParaRPr lang="en-US" sz="1350" dirty="0">
              <a:solidFill>
                <a:prstClr val="black"/>
              </a:solidFill>
              <a:latin typeface="Intel Clear"/>
            </a:endParaRPr>
          </a:p>
        </p:txBody>
      </p:sp>
      <p:sp>
        <p:nvSpPr>
          <p:cNvPr id="3" name="Title 2"/>
          <p:cNvSpPr>
            <a:spLocks noGrp="1"/>
          </p:cNvSpPr>
          <p:nvPr>
            <p:ph type="title"/>
          </p:nvPr>
        </p:nvSpPr>
        <p:spPr>
          <a:xfrm>
            <a:off x="455613" y="308848"/>
            <a:ext cx="8229600" cy="566309"/>
          </a:xfrm>
        </p:spPr>
        <p:txBody>
          <a:bodyPr/>
          <a:lstStyle/>
          <a:p>
            <a:r>
              <a:rPr lang="en-US" dirty="0">
                <a:solidFill>
                  <a:schemeClr val="accent1"/>
                </a:solidFill>
                <a:latin typeface="+mj-lt"/>
                <a:cs typeface="+mj-cs"/>
              </a:rPr>
              <a:t>3. Use the right data type</a:t>
            </a:r>
          </a:p>
        </p:txBody>
      </p:sp>
      <p:sp>
        <p:nvSpPr>
          <p:cNvPr id="4" name="Footer Placeholder 3"/>
          <p:cNvSpPr>
            <a:spLocks noGrp="1"/>
          </p:cNvSpPr>
          <p:nvPr>
            <p:ph type="ftr" sz="quarter" idx="3"/>
          </p:nvPr>
        </p:nvSpPr>
        <p:spPr/>
        <p:txBody>
          <a:bodyPr/>
          <a:lstStyle/>
          <a:p>
            <a:pPr defTabSz="685800"/>
            <a:endParaRPr lang="en-US" dirty="0">
              <a:solidFill>
                <a:prstClr val="white"/>
              </a:solidFill>
              <a:latin typeface="Intel Clear"/>
            </a:endParaRPr>
          </a:p>
        </p:txBody>
      </p:sp>
      <p:graphicFrame>
        <p:nvGraphicFramePr>
          <p:cNvPr id="5" name="Table 4"/>
          <p:cNvGraphicFramePr>
            <a:graphicFrameLocks noGrp="1"/>
          </p:cNvGraphicFramePr>
          <p:nvPr>
            <p:extLst/>
          </p:nvPr>
        </p:nvGraphicFramePr>
        <p:xfrm>
          <a:off x="1290085" y="1461238"/>
          <a:ext cx="6096000" cy="265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57200">
                <a:tc>
                  <a:txBody>
                    <a:bodyPr/>
                    <a:lstStyle/>
                    <a:p>
                      <a:endParaRPr lang="en-US" sz="2400" dirty="0"/>
                    </a:p>
                  </a:txBody>
                  <a:tcPr/>
                </a:tc>
                <a:tc>
                  <a:txBody>
                    <a:bodyPr/>
                    <a:lstStyle/>
                    <a:p>
                      <a:r>
                        <a:rPr lang="en-US" sz="2400" dirty="0"/>
                        <a:t>FP32</a:t>
                      </a:r>
                    </a:p>
                  </a:txBody>
                  <a:tcPr/>
                </a:tc>
                <a:tc>
                  <a:txBody>
                    <a:bodyPr/>
                    <a:lstStyle/>
                    <a:p>
                      <a:r>
                        <a:rPr lang="en-US" sz="2400" dirty="0"/>
                        <a:t>FP16</a:t>
                      </a:r>
                    </a:p>
                  </a:txBody>
                  <a:tcPr/>
                </a:tc>
                <a:extLst>
                  <a:ext uri="{0D108BD9-81ED-4DB2-BD59-A6C34878D82A}">
                    <a16:rowId xmlns:a16="http://schemas.microsoft.com/office/drawing/2014/main" val="10000"/>
                  </a:ext>
                </a:extLst>
              </a:tr>
              <a:tr h="457200">
                <a:tc>
                  <a:txBody>
                    <a:bodyPr/>
                    <a:lstStyle/>
                    <a:p>
                      <a:r>
                        <a:rPr lang="en-US" sz="2400" dirty="0"/>
                        <a:t>CPU</a:t>
                      </a:r>
                    </a:p>
                  </a:txBody>
                  <a:tcPr/>
                </a:tc>
                <a:tc>
                  <a:txBody>
                    <a:bodyPr/>
                    <a:lstStyle/>
                    <a:p>
                      <a:r>
                        <a:rPr lang="en-US" sz="2400" dirty="0"/>
                        <a:t>yes</a:t>
                      </a:r>
                    </a:p>
                  </a:txBody>
                  <a:tcPr>
                    <a:solidFill>
                      <a:srgbClr val="00B050"/>
                    </a:solidFill>
                  </a:tcPr>
                </a:tc>
                <a:tc>
                  <a:txBody>
                    <a:bodyPr/>
                    <a:lstStyle/>
                    <a:p>
                      <a:r>
                        <a:rPr lang="en-US" sz="2400" dirty="0"/>
                        <a:t>no</a:t>
                      </a:r>
                    </a:p>
                  </a:txBody>
                  <a:tcPr>
                    <a:solidFill>
                      <a:schemeClr val="bg2">
                        <a:lumMod val="40000"/>
                        <a:lumOff val="60000"/>
                      </a:schemeClr>
                    </a:solidFill>
                  </a:tcPr>
                </a:tc>
                <a:extLst>
                  <a:ext uri="{0D108BD9-81ED-4DB2-BD59-A6C34878D82A}">
                    <a16:rowId xmlns:a16="http://schemas.microsoft.com/office/drawing/2014/main" val="10001"/>
                  </a:ext>
                </a:extLst>
              </a:tr>
              <a:tr h="822960">
                <a:tc>
                  <a:txBody>
                    <a:bodyPr/>
                    <a:lstStyle/>
                    <a:p>
                      <a:r>
                        <a:rPr lang="en-US" sz="2400" dirty="0"/>
                        <a:t>GPU</a:t>
                      </a:r>
                    </a:p>
                  </a:txBody>
                  <a:tcPr/>
                </a:tc>
                <a:tc>
                  <a:txBody>
                    <a:bodyPr/>
                    <a:lstStyle/>
                    <a:p>
                      <a:r>
                        <a:rPr lang="en-US" sz="2400" dirty="0"/>
                        <a:t>yes</a:t>
                      </a:r>
                    </a:p>
                  </a:txBody>
                  <a:tcPr>
                    <a:solidFill>
                      <a:schemeClr val="accent6">
                        <a:lumMod val="60000"/>
                        <a:lumOff val="40000"/>
                      </a:schemeClr>
                    </a:solidFill>
                  </a:tcPr>
                </a:tc>
                <a:tc>
                  <a:txBody>
                    <a:bodyPr/>
                    <a:lstStyle/>
                    <a:p>
                      <a:r>
                        <a:rPr lang="en-US" sz="2400" dirty="0"/>
                        <a:t>recommended</a:t>
                      </a:r>
                    </a:p>
                  </a:txBody>
                  <a:tcPr>
                    <a:solidFill>
                      <a:srgbClr val="00B050"/>
                    </a:solidFill>
                  </a:tcPr>
                </a:tc>
                <a:extLst>
                  <a:ext uri="{0D108BD9-81ED-4DB2-BD59-A6C34878D82A}">
                    <a16:rowId xmlns:a16="http://schemas.microsoft.com/office/drawing/2014/main" val="10002"/>
                  </a:ext>
                </a:extLst>
              </a:tr>
              <a:tr h="457200">
                <a:tc>
                  <a:txBody>
                    <a:bodyPr/>
                    <a:lstStyle/>
                    <a:p>
                      <a:r>
                        <a:rPr lang="en-US" sz="2400" dirty="0"/>
                        <a:t>MYRIAD</a:t>
                      </a:r>
                    </a:p>
                  </a:txBody>
                  <a:tcPr/>
                </a:tc>
                <a:tc>
                  <a:txBody>
                    <a:bodyPr/>
                    <a:lstStyle/>
                    <a:p>
                      <a:r>
                        <a:rPr lang="en-US" sz="2400" dirty="0"/>
                        <a:t>no</a:t>
                      </a:r>
                    </a:p>
                  </a:txBody>
                  <a:tcPr>
                    <a:solidFill>
                      <a:schemeClr val="bg2">
                        <a:lumMod val="40000"/>
                        <a:lumOff val="60000"/>
                      </a:schemeClr>
                    </a:solidFill>
                  </a:tcPr>
                </a:tc>
                <a:tc>
                  <a:txBody>
                    <a:bodyPr/>
                    <a:lstStyle/>
                    <a:p>
                      <a:r>
                        <a:rPr lang="en-US" sz="2400" dirty="0"/>
                        <a:t>yes</a:t>
                      </a:r>
                    </a:p>
                  </a:txBody>
                  <a:tcPr>
                    <a:solidFill>
                      <a:srgbClr val="00B050"/>
                    </a:solidFill>
                  </a:tcPr>
                </a:tc>
                <a:extLst>
                  <a:ext uri="{0D108BD9-81ED-4DB2-BD59-A6C34878D82A}">
                    <a16:rowId xmlns:a16="http://schemas.microsoft.com/office/drawing/2014/main" val="10003"/>
                  </a:ext>
                </a:extLst>
              </a:tr>
              <a:tr h="457200">
                <a:tc>
                  <a:txBody>
                    <a:bodyPr/>
                    <a:lstStyle/>
                    <a:p>
                      <a:r>
                        <a:rPr lang="en-US" sz="2400" dirty="0"/>
                        <a:t>FPGA/DLA</a:t>
                      </a:r>
                    </a:p>
                  </a:txBody>
                  <a:tcPr/>
                </a:tc>
                <a:tc>
                  <a:txBody>
                    <a:bodyPr/>
                    <a:lstStyle/>
                    <a:p>
                      <a:r>
                        <a:rPr lang="en-US" sz="2400" dirty="0"/>
                        <a:t>no</a:t>
                      </a:r>
                    </a:p>
                  </a:txBody>
                  <a:tcPr>
                    <a:solidFill>
                      <a:schemeClr val="bg2">
                        <a:lumMod val="60000"/>
                        <a:lumOff val="40000"/>
                      </a:schemeClr>
                    </a:solidFill>
                  </a:tcPr>
                </a:tc>
                <a:tc>
                  <a:txBody>
                    <a:bodyPr/>
                    <a:lstStyle/>
                    <a:p>
                      <a:r>
                        <a:rPr lang="en-US" sz="2400" dirty="0"/>
                        <a:t>yes</a:t>
                      </a:r>
                    </a:p>
                  </a:txBody>
                  <a:tcPr>
                    <a:solidFill>
                      <a:srgbClr val="00B050"/>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616689" y="4075815"/>
            <a:ext cx="65" cy="169277"/>
          </a:xfrm>
          <a:prstGeom prst="rect">
            <a:avLst/>
          </a:prstGeom>
          <a:noFill/>
        </p:spPr>
        <p:txBody>
          <a:bodyPr vert="horz" wrap="none" lIns="0" tIns="0" rIns="0" bIns="0" rtlCol="0">
            <a:spAutoFit/>
          </a:bodyPr>
          <a:lstStyle/>
          <a:p>
            <a:pPr defTabSz="685800"/>
            <a:endParaRPr lang="en-US" sz="1100" dirty="0" err="1">
              <a:solidFill>
                <a:srgbClr val="003C71"/>
              </a:solidFill>
              <a:latin typeface="Intel Clear"/>
            </a:endParaRPr>
          </a:p>
        </p:txBody>
      </p:sp>
      <p:sp>
        <p:nvSpPr>
          <p:cNvPr id="7" name="TextBox 6"/>
          <p:cNvSpPr txBox="1"/>
          <p:nvPr/>
        </p:nvSpPr>
        <p:spPr>
          <a:xfrm>
            <a:off x="1142964" y="4154974"/>
            <a:ext cx="1931619" cy="169277"/>
          </a:xfrm>
          <a:prstGeom prst="rect">
            <a:avLst/>
          </a:prstGeom>
          <a:noFill/>
        </p:spPr>
        <p:txBody>
          <a:bodyPr vert="horz" wrap="none" lIns="0" tIns="0" rIns="0" bIns="0" rtlCol="0">
            <a:spAutoFit/>
          </a:bodyPr>
          <a:lstStyle/>
          <a:p>
            <a:pPr defTabSz="685800"/>
            <a:r>
              <a:rPr lang="en-US" sz="1100" dirty="0">
                <a:solidFill>
                  <a:srgbClr val="003C71"/>
                </a:solidFill>
                <a:latin typeface="Intel Clear"/>
              </a:rPr>
              <a:t>FPGA/DLA also supports FP11</a:t>
            </a:r>
          </a:p>
        </p:txBody>
      </p:sp>
    </p:spTree>
    <p:extLst>
      <p:ext uri="{BB962C8B-B14F-4D97-AF65-F5344CB8AC3E}">
        <p14:creationId xmlns:p14="http://schemas.microsoft.com/office/powerpoint/2010/main" val="70626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use </a:t>
            </a:r>
            <a:r>
              <a:rPr lang="en-US" dirty="0" err="1"/>
              <a:t>async</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519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964" y="228528"/>
            <a:ext cx="8436076" cy="505523"/>
          </a:xfrm>
        </p:spPr>
        <p:txBody>
          <a:bodyPr/>
          <a:lstStyle/>
          <a:p>
            <a:r>
              <a:rPr lang="en-US" sz="4050" kern="0" spc="75" dirty="0">
                <a:solidFill>
                  <a:srgbClr val="F3D54E"/>
                </a:solidFill>
                <a:effectLst>
                  <a:outerShdw blurRad="431800" algn="ctr" rotWithShape="0">
                    <a:prstClr val="black"/>
                  </a:outerShdw>
                </a:effectLst>
              </a:rPr>
              <a:t>Smart video Workshop </a:t>
            </a:r>
            <a:r>
              <a:rPr lang="en-US" sz="4050" kern="0" spc="75"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algn="l" defTabSz="685800" eaLnBrk="0" fontAlgn="base" hangingPunct="0">
              <a:spcBef>
                <a:spcPct val="50000"/>
              </a:spcBef>
              <a:spcAft>
                <a:spcPct val="0"/>
              </a:spcAft>
              <a:defRPr/>
            </a:pPr>
            <a:fld id="{FD44707B-D922-47D5-BD24-D96E91B70543}" type="slidenum">
              <a:rPr lang="en-US" sz="1350">
                <a:solidFill>
                  <a:prstClr val="white"/>
                </a:solidFill>
                <a:latin typeface="Intel Clear"/>
                <a:cs typeface="+mn-cs"/>
              </a:rPr>
              <a:pPr algn="l" defTabSz="685800" eaLnBrk="0" fontAlgn="base" hangingPunct="0">
                <a:spcBef>
                  <a:spcPct val="50000"/>
                </a:spcBef>
                <a:spcAft>
                  <a:spcPct val="0"/>
                </a:spcAft>
                <a:defRPr/>
              </a:pPr>
              <a:t>2</a:t>
            </a:fld>
            <a:endParaRPr lang="en-US" sz="1350" dirty="0">
              <a:solidFill>
                <a:prstClr val="white"/>
              </a:solidFill>
              <a:latin typeface="Intel Clear"/>
              <a:cs typeface="+mn-cs"/>
            </a:endParaRPr>
          </a:p>
        </p:txBody>
      </p:sp>
      <p:sp>
        <p:nvSpPr>
          <p:cNvPr id="7" name="Rounded Rectangle 6"/>
          <p:cNvSpPr/>
          <p:nvPr/>
        </p:nvSpPr>
        <p:spPr>
          <a:xfrm>
            <a:off x="247338" y="1436049"/>
            <a:ext cx="3249118" cy="924902"/>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Clr>
                <a:prstClr val="white"/>
              </a:buClr>
              <a:buFont typeface="+mj-lt"/>
              <a:buAutoNum type="arabicPeriod"/>
            </a:pPr>
            <a:r>
              <a:rPr lang="en-US" sz="1200" dirty="0">
                <a:solidFill>
                  <a:prstClr val="white"/>
                </a:solidFill>
                <a:latin typeface="Intel Clear"/>
              </a:rPr>
              <a:t>Introduction to </a:t>
            </a:r>
            <a:r>
              <a:rPr lang="en-US" sz="1350" dirty="0"/>
              <a:t>Intel</a:t>
            </a:r>
            <a:r>
              <a:rPr lang="en-US" sz="1350" b="1" baseline="30000" dirty="0"/>
              <a:t>®</a:t>
            </a:r>
            <a:r>
              <a:rPr lang="en-US" sz="1350" dirty="0"/>
              <a:t> technologies for deep learning inference</a:t>
            </a:r>
            <a:endParaRPr lang="en-US" sz="1200" dirty="0">
              <a:solidFill>
                <a:prstClr val="white"/>
              </a:solidFill>
              <a:latin typeface="Intel Clear"/>
            </a:endParaRPr>
          </a:p>
          <a:p>
            <a:pPr marL="342900" indent="-342900" defTabSz="685800">
              <a:buClr>
                <a:prstClr val="white"/>
              </a:buClr>
              <a:buFont typeface="+mj-lt"/>
              <a:buAutoNum type="arabicPeriod"/>
              <a:defRPr/>
            </a:pPr>
            <a:r>
              <a:rPr lang="en-US" sz="1350" dirty="0">
                <a:solidFill>
                  <a:prstClr val="white"/>
                </a:solidFill>
                <a:latin typeface="Intel Clear"/>
              </a:rPr>
              <a:t>Hardware acceleration  techniques</a:t>
            </a:r>
          </a:p>
        </p:txBody>
      </p:sp>
      <p:sp>
        <p:nvSpPr>
          <p:cNvPr id="9" name="TextBox 8"/>
          <p:cNvSpPr txBox="1"/>
          <p:nvPr/>
        </p:nvSpPr>
        <p:spPr>
          <a:xfrm>
            <a:off x="353964" y="951301"/>
            <a:ext cx="2305603" cy="507831"/>
          </a:xfrm>
          <a:prstGeom prst="rect">
            <a:avLst/>
          </a:prstGeom>
          <a:noFill/>
        </p:spPr>
        <p:txBody>
          <a:bodyPr wrap="square" rtlCol="0">
            <a:spAutoFit/>
          </a:bodyPr>
          <a:lstStyle/>
          <a:p>
            <a:pPr defTabSz="685800">
              <a:defRPr/>
            </a:pPr>
            <a:r>
              <a:rPr lang="en-US" sz="2700" dirty="0">
                <a:solidFill>
                  <a:prstClr val="white"/>
                </a:solidFill>
                <a:latin typeface="Intel Clear Pro"/>
              </a:rPr>
              <a:t>Introduction</a:t>
            </a:r>
          </a:p>
        </p:txBody>
      </p:sp>
      <p:sp>
        <p:nvSpPr>
          <p:cNvPr id="14" name="Rounded Rectangle 13"/>
          <p:cNvSpPr/>
          <p:nvPr/>
        </p:nvSpPr>
        <p:spPr>
          <a:xfrm>
            <a:off x="5740093" y="1145125"/>
            <a:ext cx="3049946" cy="702464"/>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buClr>
                <a:prstClr val="white"/>
              </a:buClr>
              <a:buAutoNum type="arabicPeriod" startAt="2"/>
            </a:pPr>
            <a:r>
              <a:rPr lang="en-US" sz="1200" dirty="0">
                <a:solidFill>
                  <a:prstClr val="white"/>
                </a:solidFill>
              </a:rPr>
              <a:t>Basic End to End Object Detection Example:</a:t>
            </a:r>
          </a:p>
          <a:p>
            <a:pPr>
              <a:buClr>
                <a:prstClr val="white"/>
              </a:buClr>
            </a:pPr>
            <a:r>
              <a:rPr lang="en-US" sz="1200" dirty="0">
                <a:solidFill>
                  <a:prstClr val="white"/>
                </a:solidFill>
              </a:rPr>
              <a:t>2a.  Intro to Inference Engine</a:t>
            </a:r>
          </a:p>
          <a:p>
            <a:pPr>
              <a:buClr>
                <a:prstClr val="white"/>
              </a:buClr>
            </a:pPr>
            <a:r>
              <a:rPr lang="en-US" sz="1200" dirty="0">
                <a:solidFill>
                  <a:schemeClr val="bg1">
                    <a:lumMod val="65000"/>
                    <a:lumOff val="35000"/>
                  </a:schemeClr>
                </a:solidFill>
              </a:rPr>
              <a:t>2b.  Basics of Model Optimizer</a:t>
            </a:r>
          </a:p>
        </p:txBody>
      </p:sp>
      <p:sp>
        <p:nvSpPr>
          <p:cNvPr id="15" name="TextBox 14"/>
          <p:cNvSpPr txBox="1"/>
          <p:nvPr/>
        </p:nvSpPr>
        <p:spPr>
          <a:xfrm>
            <a:off x="3991132" y="1307648"/>
            <a:ext cx="1587158" cy="507831"/>
          </a:xfrm>
          <a:prstGeom prst="rect">
            <a:avLst/>
          </a:prstGeom>
          <a:noFill/>
        </p:spPr>
        <p:txBody>
          <a:bodyPr wrap="square" rtlCol="0">
            <a:spAutoFit/>
          </a:bodyPr>
          <a:lstStyle/>
          <a:p>
            <a:pPr defTabSz="685800">
              <a:defRPr/>
            </a:pPr>
            <a:r>
              <a:rPr lang="en-US" sz="2700" dirty="0">
                <a:solidFill>
                  <a:prstClr val="white"/>
                </a:solidFill>
                <a:latin typeface="Intel Clear Pro"/>
              </a:rPr>
              <a:t>CVSDK 101</a:t>
            </a:r>
          </a:p>
        </p:txBody>
      </p:sp>
      <p:sp>
        <p:nvSpPr>
          <p:cNvPr id="17" name="Rounded Rectangle 16"/>
          <p:cNvSpPr/>
          <p:nvPr/>
        </p:nvSpPr>
        <p:spPr>
          <a:xfrm>
            <a:off x="5740093" y="2034978"/>
            <a:ext cx="3049946" cy="657888"/>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prstClr val="white"/>
              </a:buClr>
            </a:pPr>
            <a:r>
              <a:rPr lang="en-US" sz="1200" dirty="0"/>
              <a:t>3. HW Acceleration with CPU, Integrated GPU, Intel</a:t>
            </a:r>
            <a:r>
              <a:rPr lang="en-US" sz="1200" baseline="30000" dirty="0"/>
              <a:t>®</a:t>
            </a:r>
            <a:r>
              <a:rPr lang="en-US" sz="1200" dirty="0"/>
              <a:t> </a:t>
            </a:r>
            <a:r>
              <a:rPr lang="en-US" sz="1200" dirty="0" err="1"/>
              <a:t>Movidius</a:t>
            </a:r>
            <a:r>
              <a:rPr lang="en-US" sz="1200" dirty="0"/>
              <a:t>™ NCS, FPGA</a:t>
            </a:r>
            <a:endParaRPr lang="en-US" sz="1200" dirty="0">
              <a:solidFill>
                <a:prstClr val="white"/>
              </a:solidFill>
              <a:latin typeface="Intel Clear"/>
            </a:endParaRPr>
          </a:p>
        </p:txBody>
      </p:sp>
      <p:sp>
        <p:nvSpPr>
          <p:cNvPr id="18" name="TextBox 17"/>
          <p:cNvSpPr txBox="1"/>
          <p:nvPr/>
        </p:nvSpPr>
        <p:spPr>
          <a:xfrm>
            <a:off x="3803028" y="2104260"/>
            <a:ext cx="2091269" cy="507831"/>
          </a:xfrm>
          <a:prstGeom prst="rect">
            <a:avLst/>
          </a:prstGeom>
          <a:noFill/>
        </p:spPr>
        <p:txBody>
          <a:bodyPr wrap="square" rtlCol="0">
            <a:spAutoFit/>
          </a:bodyPr>
          <a:lstStyle/>
          <a:p>
            <a:pPr defTabSz="685800">
              <a:defRPr/>
            </a:pPr>
            <a:r>
              <a:rPr lang="en-US" sz="2700" dirty="0">
                <a:solidFill>
                  <a:prstClr val="white"/>
                </a:solidFill>
                <a:latin typeface="Intel Clear Pro"/>
              </a:rPr>
              <a:t>H/W Acceleration</a:t>
            </a:r>
          </a:p>
        </p:txBody>
      </p:sp>
      <p:sp>
        <p:nvSpPr>
          <p:cNvPr id="25" name="Rounded Rectangle 24"/>
          <p:cNvSpPr/>
          <p:nvPr/>
        </p:nvSpPr>
        <p:spPr>
          <a:xfrm>
            <a:off x="5740093" y="2817502"/>
            <a:ext cx="3049946" cy="708524"/>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685800">
              <a:buClr>
                <a:prstClr val="white"/>
              </a:buClr>
              <a:defRPr/>
            </a:pPr>
            <a:r>
              <a:rPr lang="en-US" sz="1200" dirty="0">
                <a:solidFill>
                  <a:prstClr val="white"/>
                </a:solidFill>
                <a:latin typeface="Intel Clear"/>
              </a:rPr>
              <a:t>4. Optimization Tools and Techniques</a:t>
            </a:r>
          </a:p>
        </p:txBody>
      </p:sp>
      <p:sp>
        <p:nvSpPr>
          <p:cNvPr id="26" name="TextBox 25"/>
          <p:cNvSpPr txBox="1"/>
          <p:nvPr/>
        </p:nvSpPr>
        <p:spPr>
          <a:xfrm>
            <a:off x="3897545" y="2925078"/>
            <a:ext cx="1523314" cy="507831"/>
          </a:xfrm>
          <a:prstGeom prst="rect">
            <a:avLst/>
          </a:prstGeom>
          <a:noFill/>
        </p:spPr>
        <p:txBody>
          <a:bodyPr wrap="square" rtlCol="0">
            <a:spAutoFit/>
          </a:bodyPr>
          <a:lstStyle/>
          <a:p>
            <a:pPr defTabSz="685800">
              <a:defRPr/>
            </a:pPr>
            <a:r>
              <a:rPr lang="en-US" sz="2700" dirty="0">
                <a:solidFill>
                  <a:prstClr val="white"/>
                </a:solidFill>
                <a:latin typeface="Intel Clear Pro"/>
              </a:rPr>
              <a:t>Optimization</a:t>
            </a:r>
          </a:p>
        </p:txBody>
      </p:sp>
      <p:sp>
        <p:nvSpPr>
          <p:cNvPr id="27" name="Rounded Rectangle 26"/>
          <p:cNvSpPr/>
          <p:nvPr/>
        </p:nvSpPr>
        <p:spPr>
          <a:xfrm>
            <a:off x="5740093" y="3650661"/>
            <a:ext cx="3049946" cy="708524"/>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defTabSz="685800">
              <a:buClr>
                <a:prstClr val="white"/>
              </a:buClr>
              <a:defRPr/>
            </a:pPr>
            <a:r>
              <a:rPr lang="en-US" sz="1200" dirty="0">
                <a:solidFill>
                  <a:prstClr val="white"/>
                </a:solidFill>
                <a:latin typeface="Intel Clear"/>
              </a:rPr>
              <a:t>5. Advanced Video Analytics</a:t>
            </a:r>
          </a:p>
        </p:txBody>
      </p:sp>
      <p:sp>
        <p:nvSpPr>
          <p:cNvPr id="28" name="TextBox 27"/>
          <p:cNvSpPr txBox="1"/>
          <p:nvPr/>
        </p:nvSpPr>
        <p:spPr>
          <a:xfrm>
            <a:off x="3957231" y="3759984"/>
            <a:ext cx="1494501" cy="507831"/>
          </a:xfrm>
          <a:prstGeom prst="rect">
            <a:avLst/>
          </a:prstGeom>
          <a:noFill/>
        </p:spPr>
        <p:txBody>
          <a:bodyPr wrap="square" rtlCol="0">
            <a:spAutoFit/>
          </a:bodyPr>
          <a:lstStyle/>
          <a:p>
            <a:pPr defTabSz="685800">
              <a:defRPr/>
            </a:pPr>
            <a:r>
              <a:rPr lang="en-US" sz="2700" dirty="0">
                <a:solidFill>
                  <a:prstClr val="white"/>
                </a:solidFill>
                <a:latin typeface="Intel Clear Pro"/>
              </a:rPr>
              <a:t>Application</a:t>
            </a:r>
          </a:p>
        </p:txBody>
      </p:sp>
      <p:sp>
        <p:nvSpPr>
          <p:cNvPr id="36" name="Left Brace 35"/>
          <p:cNvSpPr/>
          <p:nvPr/>
        </p:nvSpPr>
        <p:spPr>
          <a:xfrm>
            <a:off x="3530356" y="1148435"/>
            <a:ext cx="426875" cy="322599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defTabSz="685800">
              <a:defRPr/>
            </a:pPr>
            <a:endParaRPr lang="en-US" sz="1350">
              <a:solidFill>
                <a:prstClr val="white"/>
              </a:solidFill>
              <a:latin typeface="Intel Clear"/>
            </a:endParaRPr>
          </a:p>
        </p:txBody>
      </p:sp>
      <p:sp>
        <p:nvSpPr>
          <p:cNvPr id="37" name="TextBox 36"/>
          <p:cNvSpPr txBox="1"/>
          <p:nvPr/>
        </p:nvSpPr>
        <p:spPr>
          <a:xfrm>
            <a:off x="419878" y="2574920"/>
            <a:ext cx="2984032" cy="1962076"/>
          </a:xfrm>
          <a:prstGeom prst="rect">
            <a:avLst/>
          </a:prstGeom>
          <a:noFill/>
        </p:spPr>
        <p:txBody>
          <a:bodyPr wrap="square" rtlCol="0">
            <a:spAutoFit/>
          </a:bodyPr>
          <a:lstStyle/>
          <a:p>
            <a:pPr defTabSz="685800">
              <a:lnSpc>
                <a:spcPct val="150000"/>
              </a:lnSpc>
              <a:defRPr/>
            </a:pPr>
            <a:r>
              <a:rPr lang="en-US" sz="1350" dirty="0">
                <a:solidFill>
                  <a:prstClr val="white"/>
                </a:solidFill>
                <a:latin typeface="Intel Clear"/>
              </a:rPr>
              <a:t>Each Module contains a hands-on lab exercise that will introduce to various Intel technologies to accelerate computer vision application with hardware heterogeneity.</a:t>
            </a:r>
          </a:p>
        </p:txBody>
      </p:sp>
      <p:sp>
        <p:nvSpPr>
          <p:cNvPr id="19" name="Rectangle 18"/>
          <p:cNvSpPr/>
          <p:nvPr/>
        </p:nvSpPr>
        <p:spPr>
          <a:xfrm>
            <a:off x="134912" y="1088917"/>
            <a:ext cx="3506313" cy="355053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472050" y="1081182"/>
            <a:ext cx="5317989" cy="162970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3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Running Multiple Requests Simultaneously</a:t>
            </a:r>
            <a:br>
              <a:rPr lang="en-US" dirty="0"/>
            </a:br>
            <a:endParaRPr lang="en-US" dirty="0"/>
          </a:p>
        </p:txBody>
      </p:sp>
      <p:sp>
        <p:nvSpPr>
          <p:cNvPr id="4" name="Rectangle 1"/>
          <p:cNvSpPr>
            <a:spLocks noGrp="1" noChangeArrowheads="1"/>
          </p:cNvSpPr>
          <p:nvPr>
            <p:ph idx="1"/>
          </p:nvPr>
        </p:nvSpPr>
        <p:spPr bwMode="auto">
          <a:xfrm>
            <a:off x="325121" y="1376758"/>
            <a:ext cx="7631429" cy="2192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defTabSz="914400">
              <a:buClrTx/>
            </a:pP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Every new thread that calls the CPU plugin implicitly spawns full set of OpenMP threads</a:t>
            </a:r>
          </a:p>
          <a:p>
            <a:pPr defTabSz="914400">
              <a:buClrTx/>
            </a:pP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This also happens for every loaded network </a:t>
            </a:r>
          </a:p>
          <a:p>
            <a:pPr lvl="1" defTabSz="914400">
              <a:buClrTx/>
            </a:pP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As it gets it’s own dedicated thread automatically</a:t>
            </a:r>
          </a:p>
          <a:p>
            <a:pPr defTabSz="914400">
              <a:buClrTx/>
            </a:pP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Hence, make sure you do not oversubscribe the machine:</a:t>
            </a:r>
            <a:endParaRPr kumimoji="0" lang="en-US" altLang="en-US" sz="1000" b="0" u="none" strike="noStrike" cap="none" normalizeH="0" baseline="0" dirty="0">
              <a:ln>
                <a:noFill/>
              </a:ln>
              <a:solidFill>
                <a:schemeClr val="tx1"/>
              </a:solidFill>
              <a:effectLst/>
            </a:endParaRPr>
          </a:p>
          <a:p>
            <a:pPr marL="400050" lvl="1" indent="0" defTabSz="914400">
              <a:buClrTx/>
              <a:buFontTx/>
              <a:buNone/>
            </a:pPr>
            <a:r>
              <a:rPr kumimoji="0" lang="en-US" altLang="en-US" sz="1050" b="0" i="0" u="none" strike="noStrike" cap="none" normalizeH="0" baseline="0" dirty="0">
                <a:ln>
                  <a:noFill/>
                </a:ln>
                <a:solidFill>
                  <a:srgbClr val="00B050"/>
                </a:solidFill>
                <a:effectLst/>
                <a:latin typeface="Intel Clear" panose="020B0604020203020204"/>
                <a:ea typeface="Calibri" panose="020F0502020204030204" pitchFamily="34" charset="0"/>
                <a:cs typeface="Times New Roman" panose="02020603050405020304" pitchFamily="18" charset="0"/>
              </a:rPr>
              <a:t>//these two networks go thru same plugin (aka device) and their requests will not overlap.</a:t>
            </a:r>
            <a:endParaRPr kumimoji="0" lang="en-US" altLang="en-US" sz="800" b="0" i="0" u="none" strike="noStrike" cap="none" normalizeH="0" baseline="0" dirty="0">
              <a:ln>
                <a:noFill/>
              </a:ln>
              <a:solidFill>
                <a:schemeClr val="tx1"/>
              </a:solidFill>
              <a:effectLst/>
            </a:endParaRPr>
          </a:p>
          <a:p>
            <a:pPr marL="400050" lvl="1" indent="0" defTabSz="914400">
              <a:buClrTx/>
              <a:buFontTx/>
              <a:buNone/>
            </a:pPr>
            <a:r>
              <a:rPr kumimoji="0" lang="en-US" altLang="en-US" sz="1050" b="0" i="0" u="none" strike="noStrike" cap="none" normalizeH="0" baseline="0" dirty="0">
                <a:ln>
                  <a:noFill/>
                </a:ln>
                <a:solidFill>
                  <a:srgbClr val="0000FF"/>
                </a:solidFill>
                <a:effectLst/>
                <a:latin typeface="Intel Clear" panose="020B0604020203020204"/>
                <a:ea typeface="Calibri" panose="020F0502020204030204" pitchFamily="34" charset="0"/>
                <a:cs typeface="Consolas" panose="020B0609020204030204" pitchFamily="49" charset="0"/>
              </a:rPr>
              <a:t>auto</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 executable_network0 = </a:t>
            </a:r>
            <a:r>
              <a:rPr kumimoji="0" lang="en-US" altLang="en-US" sz="1050" b="0" i="0" u="none" strike="noStrike" cap="none" normalizeH="0" baseline="0" dirty="0" err="1">
                <a:ln>
                  <a:noFill/>
                </a:ln>
                <a:solidFill>
                  <a:srgbClr val="000000"/>
                </a:solidFill>
                <a:effectLst/>
                <a:latin typeface="Intel Clear" panose="020B0604020203020204"/>
                <a:ea typeface="Calibri" panose="020F0502020204030204" pitchFamily="34" charset="0"/>
                <a:cs typeface="Consolas" panose="020B0609020204030204" pitchFamily="49" charset="0"/>
              </a:rPr>
              <a:t>plugin.LoadNetwork</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(network0, {</a:t>
            </a:r>
            <a:r>
              <a:rPr kumimoji="0" lang="en-US" altLang="en-US" sz="1050" b="0" i="0" u="none" strike="noStrike" cap="none" normalizeH="0" baseline="0" dirty="0" err="1">
                <a:ln>
                  <a:noFill/>
                </a:ln>
                <a:solidFill>
                  <a:srgbClr val="000000"/>
                </a:solidFill>
                <a:effectLst/>
                <a:latin typeface="Intel Clear" panose="020B0604020203020204"/>
                <a:ea typeface="Calibri" panose="020F0502020204030204" pitchFamily="34" charset="0"/>
                <a:cs typeface="Consolas" panose="020B0609020204030204" pitchFamily="49" charset="0"/>
              </a:rPr>
              <a:t>PluginConfigParams</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a:t>
            </a:r>
            <a:r>
              <a:rPr kumimoji="0" lang="en-US" altLang="en-US" sz="1050" b="0" i="0" u="none" strike="noStrike" cap="none" normalizeH="0" baseline="0" dirty="0">
                <a:ln>
                  <a:noFill/>
                </a:ln>
                <a:solidFill>
                  <a:srgbClr val="FF0000"/>
                </a:solidFill>
                <a:effectLst/>
                <a:latin typeface="Intel Clear" panose="020B0604020203020204"/>
                <a:ea typeface="Calibri" panose="020F0502020204030204" pitchFamily="34" charset="0"/>
                <a:cs typeface="Consolas" panose="020B0609020204030204" pitchFamily="49" charset="0"/>
              </a:rPr>
              <a:t>KEY_EXCLUSIVE_ASYNC_REQUESTS</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Intel Clear" panose="020B0604020203020204"/>
                <a:ea typeface="Calibri" panose="020F0502020204030204" pitchFamily="34" charset="0"/>
                <a:cs typeface="Consolas" panose="020B0609020204030204" pitchFamily="49" charset="0"/>
              </a:rPr>
              <a:t>PluginConfigParams</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::YES});</a:t>
            </a:r>
            <a:endParaRPr kumimoji="0" lang="en-US" altLang="en-US" sz="800" b="0" i="0" u="none" strike="noStrike" cap="none" normalizeH="0" baseline="0" dirty="0">
              <a:ln>
                <a:noFill/>
              </a:ln>
              <a:solidFill>
                <a:schemeClr val="tx1"/>
              </a:solidFill>
              <a:effectLst/>
            </a:endParaRPr>
          </a:p>
          <a:p>
            <a:pPr marL="400050" lvl="1" indent="0" defTabSz="914400">
              <a:buClrTx/>
              <a:buFontTx/>
              <a:buNone/>
            </a:pPr>
            <a:r>
              <a:rPr kumimoji="0" lang="en-US" altLang="en-US" sz="1050" b="0" i="0" u="none" strike="noStrike" cap="none" normalizeH="0" baseline="0" dirty="0">
                <a:ln>
                  <a:noFill/>
                </a:ln>
                <a:solidFill>
                  <a:srgbClr val="0000FF"/>
                </a:solidFill>
                <a:effectLst/>
                <a:latin typeface="Intel Clear" panose="020B0604020203020204"/>
                <a:ea typeface="Calibri" panose="020F0502020204030204" pitchFamily="34" charset="0"/>
                <a:cs typeface="Consolas" panose="020B0609020204030204" pitchFamily="49" charset="0"/>
              </a:rPr>
              <a:t>auto</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 executable_network1 = </a:t>
            </a:r>
            <a:r>
              <a:rPr kumimoji="0" lang="en-US" altLang="en-US" sz="1050" b="0" i="0" u="none" strike="noStrike" cap="none" normalizeH="0" baseline="0" dirty="0" err="1">
                <a:ln>
                  <a:noFill/>
                </a:ln>
                <a:solidFill>
                  <a:srgbClr val="000000"/>
                </a:solidFill>
                <a:effectLst/>
                <a:latin typeface="Intel Clear" panose="020B0604020203020204"/>
                <a:ea typeface="Calibri" panose="020F0502020204030204" pitchFamily="34" charset="0"/>
                <a:cs typeface="Consolas" panose="020B0609020204030204" pitchFamily="49" charset="0"/>
              </a:rPr>
              <a:t>plugin.LoadNetwork</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(network1, {</a:t>
            </a:r>
            <a:r>
              <a:rPr kumimoji="0" lang="en-US" altLang="en-US" sz="1050" b="0" i="0" u="none" strike="noStrike" cap="none" normalizeH="0" baseline="0" dirty="0" err="1">
                <a:ln>
                  <a:noFill/>
                </a:ln>
                <a:solidFill>
                  <a:srgbClr val="000000"/>
                </a:solidFill>
                <a:effectLst/>
                <a:latin typeface="Intel Clear" panose="020B0604020203020204"/>
                <a:ea typeface="Calibri" panose="020F0502020204030204" pitchFamily="34" charset="0"/>
                <a:cs typeface="Consolas" panose="020B0609020204030204" pitchFamily="49" charset="0"/>
              </a:rPr>
              <a:t>PluginConfigParams</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a:t>
            </a:r>
            <a:r>
              <a:rPr kumimoji="0" lang="en-US" altLang="en-US" sz="1050" b="0" i="0" u="none" strike="noStrike" cap="none" normalizeH="0" baseline="0" dirty="0">
                <a:ln>
                  <a:noFill/>
                </a:ln>
                <a:solidFill>
                  <a:srgbClr val="FF0000"/>
                </a:solidFill>
                <a:effectLst/>
                <a:latin typeface="Intel Clear" panose="020B0604020203020204"/>
                <a:ea typeface="Calibri" panose="020F0502020204030204" pitchFamily="34" charset="0"/>
                <a:cs typeface="Consolas" panose="020B0609020204030204" pitchFamily="49" charset="0"/>
              </a:rPr>
              <a:t>KEY_EXCLUSIVE_ASYNC_REQUESTS</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 </a:t>
            </a:r>
            <a:r>
              <a:rPr kumimoji="0" lang="en-US" altLang="en-US" sz="1050" b="0" i="0" u="none" strike="noStrike" cap="none" normalizeH="0" baseline="0" dirty="0" err="1">
                <a:ln>
                  <a:noFill/>
                </a:ln>
                <a:solidFill>
                  <a:srgbClr val="000000"/>
                </a:solidFill>
                <a:effectLst/>
                <a:latin typeface="Intel Clear" panose="020B0604020203020204"/>
                <a:ea typeface="Calibri" panose="020F0502020204030204" pitchFamily="34" charset="0"/>
                <a:cs typeface="Consolas" panose="020B0609020204030204" pitchFamily="49" charset="0"/>
              </a:rPr>
              <a:t>PluginConfigParams</a:t>
            </a:r>
            <a:r>
              <a:rPr kumimoji="0" lang="en-US" altLang="en-US" sz="1050" b="0" i="0" u="none" strike="noStrike" cap="none" normalizeH="0" baseline="0" dirty="0">
                <a:ln>
                  <a:noFill/>
                </a:ln>
                <a:solidFill>
                  <a:srgbClr val="000000"/>
                </a:solidFill>
                <a:effectLst/>
                <a:latin typeface="Intel Clear" panose="020B0604020203020204"/>
                <a:ea typeface="Calibri" panose="020F0502020204030204" pitchFamily="34" charset="0"/>
                <a:cs typeface="Consolas" panose="020B0609020204030204" pitchFamily="49" charset="0"/>
              </a:rPr>
              <a:t>::YES});</a:t>
            </a:r>
            <a:endParaRPr kumimoji="0" lang="en-US" altLang="en-US" sz="800" b="0" i="0" u="none" strike="noStrike" cap="none" normalizeH="0" baseline="0" dirty="0">
              <a:ln>
                <a:noFill/>
              </a:ln>
              <a:solidFill>
                <a:schemeClr val="tx1"/>
              </a:solidFill>
              <a:effectLst/>
            </a:endParaRPr>
          </a:p>
          <a:p>
            <a:pPr defTabSz="914400">
              <a:buClrTx/>
            </a:pP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Hetero device, uses the EXCLUSIVE_ASYNC_REQUESTS by default</a:t>
            </a:r>
            <a:endParaRPr kumimoji="0" lang="en-US" altLang="en-US" sz="1050" b="0" i="0" u="none" strike="noStrike" cap="none" normalizeH="0" baseline="0" dirty="0">
              <a:ln>
                <a:noFill/>
              </a:ln>
              <a:solidFill>
                <a:schemeClr val="tx1"/>
              </a:solidFill>
              <a:effectLst/>
            </a:endParaRPr>
          </a:p>
          <a:p>
            <a:pPr defTabSz="914400">
              <a:buClrTx/>
            </a:pP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No notion of requests’ “priorities”</a:t>
            </a:r>
            <a:r>
              <a:rPr lang="en-US" altLang="en-US" sz="1400" dirty="0">
                <a:latin typeface="Intel Clear" panose="020B0604020203020204"/>
                <a:ea typeface="Calibri" panose="020F0502020204030204" pitchFamily="34" charset="0"/>
                <a:cs typeface="Times New Roman" panose="02020603050405020304" pitchFamily="18" charset="0"/>
              </a:rPr>
              <a:t>, l</a:t>
            </a:r>
            <a:r>
              <a:rPr kumimoji="0" lang="en-US" altLang="en-US" sz="1400" b="0" i="0" u="none" strike="noStrike" cap="none" normalizeH="0" baseline="0" dirty="0">
                <a:ln>
                  <a:noFill/>
                </a:ln>
                <a:solidFill>
                  <a:schemeClr val="tx1"/>
                </a:solidFill>
                <a:effectLst/>
                <a:latin typeface="Intel Clear" panose="020B0604020203020204"/>
                <a:ea typeface="Calibri" panose="020F0502020204030204" pitchFamily="34" charset="0"/>
                <a:cs typeface="Times New Roman" panose="02020603050405020304" pitchFamily="18" charset="0"/>
              </a:rPr>
              <a:t>eft to the user side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1910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Engine </a:t>
            </a:r>
            <a:r>
              <a:rPr lang="en-US" dirty="0" err="1"/>
              <a:t>Async</a:t>
            </a:r>
            <a:r>
              <a:rPr lang="en-US" dirty="0"/>
              <a:t> API</a:t>
            </a:r>
          </a:p>
        </p:txBody>
      </p:sp>
      <p:sp>
        <p:nvSpPr>
          <p:cNvPr id="3" name="Content Placeholder 2"/>
          <p:cNvSpPr>
            <a:spLocks noGrp="1"/>
          </p:cNvSpPr>
          <p:nvPr>
            <p:ph sz="quarter" idx="13"/>
          </p:nvPr>
        </p:nvSpPr>
        <p:spPr/>
        <p:txBody>
          <a:bodyPr/>
          <a:lstStyle/>
          <a:p>
            <a:pPr marL="257175" indent="-257175">
              <a:buFont typeface="Arial" panose="020B0604020202020204" pitchFamily="34" charset="0"/>
              <a:buChar char="•"/>
            </a:pPr>
            <a:r>
              <a:rPr lang="en-US" dirty="0"/>
              <a:t>Improves overall frame-rate of the application</a:t>
            </a:r>
          </a:p>
          <a:p>
            <a:pPr marL="257175" indent="-257175">
              <a:buFont typeface="Arial" panose="020B0604020202020204" pitchFamily="34" charset="0"/>
              <a:buChar char="•"/>
            </a:pPr>
            <a:r>
              <a:rPr lang="en-US" dirty="0"/>
              <a:t>Execute a request asynchronously (in the background) and wait until ready, when the result is actually needed </a:t>
            </a:r>
          </a:p>
          <a:p>
            <a:pPr marL="257175" indent="-257175">
              <a:buFont typeface="Arial" panose="020B0604020202020204" pitchFamily="34" charset="0"/>
              <a:buChar char="•"/>
            </a:pPr>
            <a:r>
              <a:rPr lang="en-US" dirty="0"/>
              <a:t>The app can continue doing things on the host, while accelerator is busy. </a:t>
            </a:r>
          </a:p>
          <a:p>
            <a:pPr marL="257175" indent="-257175">
              <a:buFont typeface="Arial" panose="020B0604020202020204" pitchFamily="34" charset="0"/>
              <a:buChar char="•"/>
            </a:pPr>
            <a:r>
              <a:rPr lang="en-US" dirty="0"/>
              <a:t>This demo keeps two parallel infer requests and while the current is processed, the input frame for the next is being captured. This essentially hides the latency of capturing, so that the overall framerate is rather determined by the MAXIMUM(detection time, input capturing time) and not the SUM(detection time, input capturing time).</a:t>
            </a:r>
          </a:p>
        </p:txBody>
      </p:sp>
      <p:sp>
        <p:nvSpPr>
          <p:cNvPr id="4" name="Footer Placeholder 1"/>
          <p:cNvSpPr txBox="1">
            <a:spLocks/>
          </p:cNvSpPr>
          <p:nvPr/>
        </p:nvSpPr>
        <p:spPr>
          <a:xfrm>
            <a:off x="3124200" y="4824387"/>
            <a:ext cx="2895600" cy="27384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r>
              <a:rPr lang="en-US" sz="1200" dirty="0">
                <a:solidFill>
                  <a:prstClr val="white"/>
                </a:solidFill>
              </a:rPr>
              <a:t>Intel Confidential</a:t>
            </a:r>
          </a:p>
        </p:txBody>
      </p:sp>
    </p:spTree>
    <p:extLst>
      <p:ext uri="{BB962C8B-B14F-4D97-AF65-F5344CB8AC3E}">
        <p14:creationId xmlns:p14="http://schemas.microsoft.com/office/powerpoint/2010/main" val="261951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sample SSD </a:t>
            </a:r>
            <a:r>
              <a:rPr lang="en-US" dirty="0" err="1"/>
              <a:t>Async</a:t>
            </a:r>
            <a:endParaRPr lang="en-US" dirty="0"/>
          </a:p>
        </p:txBody>
      </p:sp>
      <p:pic>
        <p:nvPicPr>
          <p:cNvPr id="5" name="Content Placeholder 4"/>
          <p:cNvPicPr>
            <a:picLocks noGrp="1" noChangeAspect="1"/>
          </p:cNvPicPr>
          <p:nvPr>
            <p:ph sz="quarter" idx="13"/>
          </p:nvPr>
        </p:nvPicPr>
        <p:blipFill>
          <a:blip r:embed="rId2"/>
          <a:stretch>
            <a:fillRect/>
          </a:stretch>
        </p:blipFill>
        <p:spPr>
          <a:xfrm>
            <a:off x="456010" y="1972177"/>
            <a:ext cx="8227219" cy="1888520"/>
          </a:xfrm>
          <a:prstGeom prst="rect">
            <a:avLst/>
          </a:prstGeom>
        </p:spPr>
      </p:pic>
      <p:sp>
        <p:nvSpPr>
          <p:cNvPr id="4" name="Rounded Rectangle 3"/>
          <p:cNvSpPr/>
          <p:nvPr/>
        </p:nvSpPr>
        <p:spPr>
          <a:xfrm>
            <a:off x="455614" y="1203325"/>
            <a:ext cx="8228012" cy="69634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t>$ ./</a:t>
            </a:r>
            <a:r>
              <a:rPr lang="en-US" sz="1350" dirty="0" err="1"/>
              <a:t>object_detection_demo_ssd_async</a:t>
            </a:r>
            <a:r>
              <a:rPr lang="en-US" sz="1350" dirty="0"/>
              <a:t> -h</a:t>
            </a:r>
          </a:p>
        </p:txBody>
      </p:sp>
      <p:sp>
        <p:nvSpPr>
          <p:cNvPr id="6" name="Footer Placeholder 1"/>
          <p:cNvSpPr txBox="1">
            <a:spLocks/>
          </p:cNvSpPr>
          <p:nvPr/>
        </p:nvSpPr>
        <p:spPr>
          <a:xfrm>
            <a:off x="3124200" y="4824387"/>
            <a:ext cx="2895600" cy="27384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r>
              <a:rPr lang="en-US" sz="1200" dirty="0">
                <a:solidFill>
                  <a:prstClr val="white"/>
                </a:solidFill>
              </a:rPr>
              <a:t>Intel Confidential</a:t>
            </a:r>
          </a:p>
        </p:txBody>
      </p:sp>
    </p:spTree>
    <p:extLst>
      <p:ext uri="{BB962C8B-B14F-4D97-AF65-F5344CB8AC3E}">
        <p14:creationId xmlns:p14="http://schemas.microsoft.com/office/powerpoint/2010/main" val="22669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object detection sample SSD </a:t>
            </a:r>
            <a:r>
              <a:rPr lang="en-US" dirty="0" err="1"/>
              <a:t>Async</a:t>
            </a:r>
            <a:endParaRPr lang="en-US" dirty="0"/>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5614" y="2319276"/>
            <a:ext cx="3785150" cy="2260888"/>
          </a:xfrm>
        </p:spPr>
      </p:pic>
      <p:sp>
        <p:nvSpPr>
          <p:cNvPr id="4" name="Rounded Rectangle 3"/>
          <p:cNvSpPr/>
          <p:nvPr/>
        </p:nvSpPr>
        <p:spPr>
          <a:xfrm>
            <a:off x="455613" y="1203326"/>
            <a:ext cx="8229600" cy="81689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t>$ ./</a:t>
            </a:r>
            <a:r>
              <a:rPr lang="en-US" sz="1350" dirty="0" err="1"/>
              <a:t>object_detection_demo_ssd_async</a:t>
            </a:r>
            <a:r>
              <a:rPr lang="en-US" sz="1350" dirty="0"/>
              <a:t> -i /home/intel/workshopApr25/workshop-tutorials/</a:t>
            </a:r>
            <a:r>
              <a:rPr lang="en-US" sz="1350" dirty="0" err="1"/>
              <a:t>test_content</a:t>
            </a:r>
            <a:r>
              <a:rPr lang="en-US" sz="1350" dirty="0"/>
              <a:t>/video/cars_1920x1080.h264 -m /home/intel/workshopApr25/workshop-tutorials/</a:t>
            </a:r>
            <a:r>
              <a:rPr lang="en-US" sz="1350" dirty="0" err="1"/>
              <a:t>test_content</a:t>
            </a:r>
            <a:r>
              <a:rPr lang="en-US" sz="1350" dirty="0"/>
              <a:t>/IR/SSD/SSD_GoogleNet_v2_fp32.xml</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0978" y="2319824"/>
            <a:ext cx="3784235" cy="2260341"/>
          </a:xfrm>
          <a:prstGeom prst="rect">
            <a:avLst/>
          </a:prstGeom>
        </p:spPr>
      </p:pic>
      <p:sp>
        <p:nvSpPr>
          <p:cNvPr id="7" name="TextBox 6"/>
          <p:cNvSpPr txBox="1"/>
          <p:nvPr/>
        </p:nvSpPr>
        <p:spPr>
          <a:xfrm>
            <a:off x="538844" y="2065872"/>
            <a:ext cx="1561325" cy="207749"/>
          </a:xfrm>
          <a:prstGeom prst="rect">
            <a:avLst/>
          </a:prstGeom>
          <a:noFill/>
        </p:spPr>
        <p:txBody>
          <a:bodyPr vert="horz" wrap="none" lIns="0" tIns="0" rIns="0" bIns="0" rtlCol="0">
            <a:spAutoFit/>
          </a:bodyPr>
          <a:lstStyle/>
          <a:p>
            <a:r>
              <a:rPr lang="en-US" sz="1350" b="1" dirty="0">
                <a:solidFill>
                  <a:srgbClr val="003C71"/>
                </a:solidFill>
              </a:rPr>
              <a:t>Synchronous mode</a:t>
            </a:r>
          </a:p>
        </p:txBody>
      </p:sp>
      <p:sp>
        <p:nvSpPr>
          <p:cNvPr id="8" name="TextBox 7"/>
          <p:cNvSpPr txBox="1"/>
          <p:nvPr/>
        </p:nvSpPr>
        <p:spPr>
          <a:xfrm>
            <a:off x="4900978" y="2065872"/>
            <a:ext cx="3412794" cy="207749"/>
          </a:xfrm>
          <a:prstGeom prst="rect">
            <a:avLst/>
          </a:prstGeom>
          <a:noFill/>
        </p:spPr>
        <p:txBody>
          <a:bodyPr vert="horz" wrap="none" lIns="0" tIns="0" rIns="0" bIns="0" rtlCol="0">
            <a:spAutoFit/>
          </a:bodyPr>
          <a:lstStyle/>
          <a:p>
            <a:r>
              <a:rPr lang="en-US" sz="1350" b="1" dirty="0">
                <a:solidFill>
                  <a:srgbClr val="003C71"/>
                </a:solidFill>
              </a:rPr>
              <a:t>Press “Tab” to enable asynchronous mode</a:t>
            </a:r>
          </a:p>
        </p:txBody>
      </p:sp>
      <p:pic>
        <p:nvPicPr>
          <p:cNvPr id="3" name="Picture 2"/>
          <p:cNvPicPr>
            <a:picLocks noChangeAspect="1"/>
          </p:cNvPicPr>
          <p:nvPr/>
        </p:nvPicPr>
        <p:blipFill>
          <a:blip r:embed="rId4"/>
          <a:stretch>
            <a:fillRect/>
          </a:stretch>
        </p:blipFill>
        <p:spPr>
          <a:xfrm>
            <a:off x="4900978" y="4214030"/>
            <a:ext cx="3784235" cy="366134"/>
          </a:xfrm>
          <a:prstGeom prst="rect">
            <a:avLst/>
          </a:prstGeom>
        </p:spPr>
      </p:pic>
      <p:pic>
        <p:nvPicPr>
          <p:cNvPr id="9" name="Picture 8"/>
          <p:cNvPicPr>
            <a:picLocks noChangeAspect="1"/>
          </p:cNvPicPr>
          <p:nvPr/>
        </p:nvPicPr>
        <p:blipFill>
          <a:blip r:embed="rId5"/>
          <a:stretch>
            <a:fillRect/>
          </a:stretch>
        </p:blipFill>
        <p:spPr>
          <a:xfrm>
            <a:off x="455614" y="4112743"/>
            <a:ext cx="3785150" cy="467421"/>
          </a:xfrm>
          <a:prstGeom prst="rect">
            <a:avLst/>
          </a:prstGeom>
        </p:spPr>
      </p:pic>
      <p:sp>
        <p:nvSpPr>
          <p:cNvPr id="10" name="Footer Placeholder 1"/>
          <p:cNvSpPr txBox="1">
            <a:spLocks/>
          </p:cNvSpPr>
          <p:nvPr/>
        </p:nvSpPr>
        <p:spPr>
          <a:xfrm>
            <a:off x="3124200" y="4824387"/>
            <a:ext cx="2895600" cy="27384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r>
              <a:rPr lang="en-US" sz="1200" dirty="0">
                <a:solidFill>
                  <a:prstClr val="white"/>
                </a:solidFill>
              </a:rPr>
              <a:t>Intel Confidential</a:t>
            </a:r>
          </a:p>
        </p:txBody>
      </p:sp>
    </p:spTree>
    <p:extLst>
      <p:ext uri="{BB962C8B-B14F-4D97-AF65-F5344CB8AC3E}">
        <p14:creationId xmlns:p14="http://schemas.microsoft.com/office/powerpoint/2010/main" val="292767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don’t infer if not needed</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5993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25</a:t>
            </a:fld>
            <a:endParaRPr lang="en-US" dirty="0"/>
          </a:p>
        </p:txBody>
      </p:sp>
      <p:sp>
        <p:nvSpPr>
          <p:cNvPr id="3" name="Title 2"/>
          <p:cNvSpPr>
            <a:spLocks noGrp="1"/>
          </p:cNvSpPr>
          <p:nvPr>
            <p:ph type="title"/>
          </p:nvPr>
        </p:nvSpPr>
        <p:spPr/>
        <p:txBody>
          <a:bodyPr/>
          <a:lstStyle/>
          <a:p>
            <a:r>
              <a:rPr lang="en-US" dirty="0"/>
              <a:t>Tracking</a:t>
            </a:r>
          </a:p>
        </p:txBody>
      </p:sp>
      <p:sp>
        <p:nvSpPr>
          <p:cNvPr id="4" name="Footer Placeholder 3"/>
          <p:cNvSpPr>
            <a:spLocks noGrp="1"/>
          </p:cNvSpPr>
          <p:nvPr>
            <p:ph type="ftr" sz="quarter" idx="3"/>
          </p:nvPr>
        </p:nvSpPr>
        <p:spPr/>
        <p:txBody>
          <a:bodyPr/>
          <a:lstStyle/>
          <a:p>
            <a:endParaRPr lang="en-US" dirty="0"/>
          </a:p>
        </p:txBody>
      </p:sp>
      <p:sp>
        <p:nvSpPr>
          <p:cNvPr id="6" name="TextBox 5"/>
          <p:cNvSpPr txBox="1"/>
          <p:nvPr/>
        </p:nvSpPr>
        <p:spPr>
          <a:xfrm>
            <a:off x="932156" y="1384917"/>
            <a:ext cx="5814874" cy="1938992"/>
          </a:xfrm>
          <a:prstGeom prst="rect">
            <a:avLst/>
          </a:prstGeom>
          <a:noFill/>
        </p:spPr>
        <p:txBody>
          <a:bodyPr vert="horz" wrap="square" lIns="0" tIns="0" rIns="0" bIns="0" rtlCol="0">
            <a:spAutoFit/>
          </a:bodyPr>
          <a:lstStyle/>
          <a:p>
            <a:r>
              <a:rPr lang="en-US" dirty="0">
                <a:solidFill>
                  <a:srgbClr val="003C71"/>
                </a:solidFill>
              </a:rPr>
              <a:t>Many ways to do it </a:t>
            </a:r>
          </a:p>
          <a:p>
            <a:pPr marL="171450" indent="-171450">
              <a:buFont typeface="Arial" panose="020B0604020202020204" pitchFamily="34" charset="0"/>
              <a:buChar char="•"/>
            </a:pPr>
            <a:r>
              <a:rPr lang="en-US" dirty="0">
                <a:solidFill>
                  <a:srgbClr val="003C71"/>
                </a:solidFill>
              </a:rPr>
              <a:t>optical flow</a:t>
            </a:r>
          </a:p>
          <a:p>
            <a:pPr marL="171450" indent="-171450">
              <a:buFont typeface="Arial" panose="020B0604020202020204" pitchFamily="34" charset="0"/>
              <a:buChar char="•"/>
            </a:pPr>
            <a:r>
              <a:rPr lang="en-US" dirty="0" err="1">
                <a:solidFill>
                  <a:srgbClr val="003C71"/>
                </a:solidFill>
              </a:rPr>
              <a:t>Kalman</a:t>
            </a:r>
            <a:r>
              <a:rPr lang="en-US" dirty="0">
                <a:solidFill>
                  <a:srgbClr val="003C71"/>
                </a:solidFill>
              </a:rPr>
              <a:t> filters</a:t>
            </a:r>
          </a:p>
          <a:p>
            <a:pPr marL="171450" indent="-171450">
              <a:buFont typeface="Arial" panose="020B0604020202020204" pitchFamily="34" charset="0"/>
              <a:buChar char="•"/>
            </a:pPr>
            <a:r>
              <a:rPr lang="en-US" dirty="0">
                <a:solidFill>
                  <a:srgbClr val="003C71"/>
                </a:solidFill>
              </a:rPr>
              <a:t>single/simplistic tracking  (what we show here)</a:t>
            </a:r>
          </a:p>
          <a:p>
            <a:pPr marL="171450" indent="-171450">
              <a:buFont typeface="Arial" panose="020B0604020202020204" pitchFamily="34" charset="0"/>
              <a:buChar char="•"/>
            </a:pPr>
            <a:r>
              <a:rPr lang="en-US" dirty="0">
                <a:solidFill>
                  <a:srgbClr val="003C71"/>
                </a:solidFill>
              </a:rPr>
              <a:t>Multiple object tracking: like above but find ways to identify each single region so rectangles have a persistent identity over time</a:t>
            </a:r>
          </a:p>
        </p:txBody>
      </p:sp>
    </p:spTree>
    <p:extLst>
      <p:ext uri="{BB962C8B-B14F-4D97-AF65-F5344CB8AC3E}">
        <p14:creationId xmlns:p14="http://schemas.microsoft.com/office/powerpoint/2010/main" val="3110751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26</a:t>
            </a:fld>
            <a:endParaRPr lang="en-US" dirty="0"/>
          </a:p>
        </p:txBody>
      </p:sp>
      <p:sp>
        <p:nvSpPr>
          <p:cNvPr id="3" name="Title 2"/>
          <p:cNvSpPr>
            <a:spLocks noGrp="1"/>
          </p:cNvSpPr>
          <p:nvPr>
            <p:ph type="title"/>
          </p:nvPr>
        </p:nvSpPr>
        <p:spPr/>
        <p:txBody>
          <a:bodyPr/>
          <a:lstStyle/>
          <a:p>
            <a:r>
              <a:rPr lang="en-US" dirty="0"/>
              <a:t>A tracking thought experiment</a:t>
            </a:r>
          </a:p>
        </p:txBody>
      </p:sp>
      <p:sp>
        <p:nvSpPr>
          <p:cNvPr id="4" name="Footer Placeholder 3"/>
          <p:cNvSpPr>
            <a:spLocks noGrp="1"/>
          </p:cNvSpPr>
          <p:nvPr>
            <p:ph type="ftr" sz="quarter" idx="3"/>
          </p:nvPr>
        </p:nvSpPr>
        <p:spPr/>
        <p:txBody>
          <a:bodyPr/>
          <a:lstStyle/>
          <a:p>
            <a:endParaRPr lang="en-US" dirty="0"/>
          </a:p>
        </p:txBody>
      </p:sp>
      <p:sp>
        <p:nvSpPr>
          <p:cNvPr id="5" name="TextBox 4"/>
          <p:cNvSpPr txBox="1"/>
          <p:nvPr/>
        </p:nvSpPr>
        <p:spPr>
          <a:xfrm>
            <a:off x="455613" y="1008251"/>
            <a:ext cx="3095399" cy="169277"/>
          </a:xfrm>
          <a:prstGeom prst="rect">
            <a:avLst/>
          </a:prstGeom>
          <a:noFill/>
        </p:spPr>
        <p:txBody>
          <a:bodyPr vert="horz" wrap="none" lIns="0" tIns="0" rIns="0" bIns="0" rtlCol="0">
            <a:spAutoFit/>
          </a:bodyPr>
          <a:lstStyle/>
          <a:p>
            <a:r>
              <a:rPr lang="en-US" sz="1100" dirty="0">
                <a:solidFill>
                  <a:srgbClr val="003C71"/>
                </a:solidFill>
              </a:rPr>
              <a:t>processing in batches already introduces latency</a:t>
            </a:r>
          </a:p>
        </p:txBody>
      </p:sp>
      <p:graphicFrame>
        <p:nvGraphicFramePr>
          <p:cNvPr id="7" name="Table 6"/>
          <p:cNvGraphicFramePr>
            <a:graphicFrameLocks noGrp="1"/>
          </p:cNvGraphicFramePr>
          <p:nvPr>
            <p:extLst>
              <p:ext uri="{D42A27DB-BD31-4B8C-83A1-F6EECF244321}">
                <p14:modId xmlns:p14="http://schemas.microsoft.com/office/powerpoint/2010/main" val="4163030090"/>
              </p:ext>
            </p:extLst>
          </p:nvPr>
        </p:nvGraphicFramePr>
        <p:xfrm>
          <a:off x="1177771" y="1527560"/>
          <a:ext cx="508986" cy="2966720"/>
        </p:xfrm>
        <a:graphic>
          <a:graphicData uri="http://schemas.openxmlformats.org/drawingml/2006/table">
            <a:tbl>
              <a:tblPr firstRow="1" bandRow="1">
                <a:tableStyleId>{5940675A-B579-460E-94D1-54222C63F5DA}</a:tableStyleId>
              </a:tblPr>
              <a:tblGrid>
                <a:gridCol w="508986">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a:p>
                  </a:txBody>
                  <a:tcPr/>
                </a:tc>
                <a:extLst>
                  <a:ext uri="{0D108BD9-81ED-4DB2-BD59-A6C34878D82A}">
                    <a16:rowId xmlns:a16="http://schemas.microsoft.com/office/drawing/2014/main" val="10001"/>
                  </a:ext>
                </a:extLst>
              </a:tr>
              <a:tr h="370840">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extLst>
                  <a:ext uri="{0D108BD9-81ED-4DB2-BD59-A6C34878D82A}">
                    <a16:rowId xmlns:a16="http://schemas.microsoft.com/office/drawing/2014/main" val="10006"/>
                  </a:ext>
                </a:extLst>
              </a:tr>
              <a:tr h="370840">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8" name="TextBox 7"/>
          <p:cNvSpPr txBox="1"/>
          <p:nvPr/>
        </p:nvSpPr>
        <p:spPr>
          <a:xfrm>
            <a:off x="1810586" y="2280268"/>
            <a:ext cx="915315" cy="169277"/>
          </a:xfrm>
          <a:prstGeom prst="rect">
            <a:avLst/>
          </a:prstGeom>
          <a:noFill/>
        </p:spPr>
        <p:txBody>
          <a:bodyPr vert="horz" wrap="none" lIns="0" tIns="0" rIns="0" bIns="0" rtlCol="0">
            <a:spAutoFit/>
          </a:bodyPr>
          <a:lstStyle/>
          <a:p>
            <a:r>
              <a:rPr lang="en-US" sz="1100" dirty="0">
                <a:solidFill>
                  <a:srgbClr val="003C71"/>
                </a:solidFill>
              </a:rPr>
              <a:t>resize, reorder</a:t>
            </a:r>
          </a:p>
        </p:txBody>
      </p:sp>
      <p:graphicFrame>
        <p:nvGraphicFramePr>
          <p:cNvPr id="9" name="Table 8"/>
          <p:cNvGraphicFramePr>
            <a:graphicFrameLocks noGrp="1"/>
          </p:cNvGraphicFramePr>
          <p:nvPr>
            <p:extLst>
              <p:ext uri="{D42A27DB-BD31-4B8C-83A1-F6EECF244321}">
                <p14:modId xmlns:p14="http://schemas.microsoft.com/office/powerpoint/2010/main" val="1762355819"/>
              </p:ext>
            </p:extLst>
          </p:nvPr>
        </p:nvGraphicFramePr>
        <p:xfrm>
          <a:off x="2878642" y="1995117"/>
          <a:ext cx="245558" cy="2011680"/>
        </p:xfrm>
        <a:graphic>
          <a:graphicData uri="http://schemas.openxmlformats.org/drawingml/2006/table">
            <a:tbl>
              <a:tblPr firstRow="1" bandRow="1">
                <a:tableStyleId>{5940675A-B579-460E-94D1-54222C63F5DA}</a:tableStyleId>
              </a:tblPr>
              <a:tblGrid>
                <a:gridCol w="245558">
                  <a:extLst>
                    <a:ext uri="{9D8B030D-6E8A-4147-A177-3AD203B41FA5}">
                      <a16:colId xmlns:a16="http://schemas.microsoft.com/office/drawing/2014/main" val="20000"/>
                    </a:ext>
                  </a:extLst>
                </a:gridCol>
              </a:tblGrid>
              <a:tr h="154522">
                <a:tc>
                  <a:txBody>
                    <a:bodyPr/>
                    <a:lstStyle/>
                    <a:p>
                      <a:endParaRPr lang="en-US" sz="1050" dirty="0"/>
                    </a:p>
                  </a:txBody>
                  <a:tcPr/>
                </a:tc>
                <a:extLst>
                  <a:ext uri="{0D108BD9-81ED-4DB2-BD59-A6C34878D82A}">
                    <a16:rowId xmlns:a16="http://schemas.microsoft.com/office/drawing/2014/main" val="10000"/>
                  </a:ext>
                </a:extLst>
              </a:tr>
              <a:tr h="154522">
                <a:tc>
                  <a:txBody>
                    <a:bodyPr/>
                    <a:lstStyle/>
                    <a:p>
                      <a:endParaRPr lang="en-US" sz="1050" dirty="0"/>
                    </a:p>
                  </a:txBody>
                  <a:tcPr/>
                </a:tc>
                <a:extLst>
                  <a:ext uri="{0D108BD9-81ED-4DB2-BD59-A6C34878D82A}">
                    <a16:rowId xmlns:a16="http://schemas.microsoft.com/office/drawing/2014/main" val="10001"/>
                  </a:ext>
                </a:extLst>
              </a:tr>
              <a:tr h="154522">
                <a:tc>
                  <a:txBody>
                    <a:bodyPr/>
                    <a:lstStyle/>
                    <a:p>
                      <a:endParaRPr lang="en-US" sz="1050" dirty="0"/>
                    </a:p>
                  </a:txBody>
                  <a:tcPr/>
                </a:tc>
                <a:extLst>
                  <a:ext uri="{0D108BD9-81ED-4DB2-BD59-A6C34878D82A}">
                    <a16:rowId xmlns:a16="http://schemas.microsoft.com/office/drawing/2014/main" val="10002"/>
                  </a:ext>
                </a:extLst>
              </a:tr>
              <a:tr h="154522">
                <a:tc>
                  <a:txBody>
                    <a:bodyPr/>
                    <a:lstStyle/>
                    <a:p>
                      <a:endParaRPr lang="en-US" sz="1050" dirty="0"/>
                    </a:p>
                  </a:txBody>
                  <a:tcPr/>
                </a:tc>
                <a:extLst>
                  <a:ext uri="{0D108BD9-81ED-4DB2-BD59-A6C34878D82A}">
                    <a16:rowId xmlns:a16="http://schemas.microsoft.com/office/drawing/2014/main" val="10003"/>
                  </a:ext>
                </a:extLst>
              </a:tr>
              <a:tr h="154522">
                <a:tc>
                  <a:txBody>
                    <a:bodyPr/>
                    <a:lstStyle/>
                    <a:p>
                      <a:endParaRPr lang="en-US" sz="1050" dirty="0"/>
                    </a:p>
                  </a:txBody>
                  <a:tcPr/>
                </a:tc>
                <a:extLst>
                  <a:ext uri="{0D108BD9-81ED-4DB2-BD59-A6C34878D82A}">
                    <a16:rowId xmlns:a16="http://schemas.microsoft.com/office/drawing/2014/main" val="10004"/>
                  </a:ext>
                </a:extLst>
              </a:tr>
              <a:tr h="154522">
                <a:tc>
                  <a:txBody>
                    <a:bodyPr/>
                    <a:lstStyle/>
                    <a:p>
                      <a:endParaRPr lang="en-US" sz="1050" dirty="0"/>
                    </a:p>
                  </a:txBody>
                  <a:tcPr/>
                </a:tc>
                <a:extLst>
                  <a:ext uri="{0D108BD9-81ED-4DB2-BD59-A6C34878D82A}">
                    <a16:rowId xmlns:a16="http://schemas.microsoft.com/office/drawing/2014/main" val="10005"/>
                  </a:ext>
                </a:extLst>
              </a:tr>
              <a:tr h="154522">
                <a:tc>
                  <a:txBody>
                    <a:bodyPr/>
                    <a:lstStyle/>
                    <a:p>
                      <a:endParaRPr lang="en-US" sz="1050" dirty="0"/>
                    </a:p>
                  </a:txBody>
                  <a:tcPr/>
                </a:tc>
                <a:extLst>
                  <a:ext uri="{0D108BD9-81ED-4DB2-BD59-A6C34878D82A}">
                    <a16:rowId xmlns:a16="http://schemas.microsoft.com/office/drawing/2014/main" val="10006"/>
                  </a:ext>
                </a:extLst>
              </a:tr>
              <a:tr h="154522">
                <a:tc>
                  <a:txBody>
                    <a:bodyPr/>
                    <a:lstStyle/>
                    <a:p>
                      <a:endParaRPr lang="en-US" sz="1050" dirty="0"/>
                    </a:p>
                  </a:txBody>
                  <a:tcPr/>
                </a:tc>
                <a:extLst>
                  <a:ext uri="{0D108BD9-81ED-4DB2-BD59-A6C34878D82A}">
                    <a16:rowId xmlns:a16="http://schemas.microsoft.com/office/drawing/2014/main" val="10007"/>
                  </a:ext>
                </a:extLst>
              </a:tr>
            </a:tbl>
          </a:graphicData>
        </a:graphic>
      </p:graphicFrame>
      <p:sp>
        <p:nvSpPr>
          <p:cNvPr id="10" name="Rounded Rectangle 9"/>
          <p:cNvSpPr/>
          <p:nvPr/>
        </p:nvSpPr>
        <p:spPr>
          <a:xfrm>
            <a:off x="4403324" y="2527151"/>
            <a:ext cx="1722268" cy="6835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Infer</a:t>
            </a:r>
          </a:p>
        </p:txBody>
      </p:sp>
      <p:sp>
        <p:nvSpPr>
          <p:cNvPr id="11" name="TextBox 10"/>
          <p:cNvSpPr txBox="1"/>
          <p:nvPr/>
        </p:nvSpPr>
        <p:spPr>
          <a:xfrm>
            <a:off x="207630" y="2868941"/>
            <a:ext cx="759823" cy="169277"/>
          </a:xfrm>
          <a:prstGeom prst="rect">
            <a:avLst/>
          </a:prstGeom>
          <a:noFill/>
        </p:spPr>
        <p:txBody>
          <a:bodyPr vert="horz" wrap="none" lIns="0" tIns="0" rIns="0" bIns="0" rtlCol="0">
            <a:spAutoFit/>
          </a:bodyPr>
          <a:lstStyle/>
          <a:p>
            <a:r>
              <a:rPr lang="en-US" sz="1100" dirty="0">
                <a:solidFill>
                  <a:srgbClr val="003C71"/>
                </a:solidFill>
              </a:rPr>
              <a:t>read frames</a:t>
            </a:r>
          </a:p>
        </p:txBody>
      </p:sp>
      <p:sp>
        <p:nvSpPr>
          <p:cNvPr id="12" name="Right Arrow 11"/>
          <p:cNvSpPr/>
          <p:nvPr/>
        </p:nvSpPr>
        <p:spPr>
          <a:xfrm>
            <a:off x="1940909" y="2742659"/>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3421971" y="2742660"/>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976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27</a:t>
            </a:fld>
            <a:endParaRPr lang="en-US" dirty="0"/>
          </a:p>
        </p:txBody>
      </p:sp>
      <p:sp>
        <p:nvSpPr>
          <p:cNvPr id="3" name="Title 2"/>
          <p:cNvSpPr>
            <a:spLocks noGrp="1"/>
          </p:cNvSpPr>
          <p:nvPr>
            <p:ph type="title"/>
          </p:nvPr>
        </p:nvSpPr>
        <p:spPr/>
        <p:txBody>
          <a:bodyPr/>
          <a:lstStyle/>
          <a:p>
            <a:r>
              <a:rPr lang="en-US" dirty="0"/>
              <a:t>what if we did less inference?</a:t>
            </a:r>
          </a:p>
        </p:txBody>
      </p:sp>
      <p:sp>
        <p:nvSpPr>
          <p:cNvPr id="4" name="Footer Placeholder 3"/>
          <p:cNvSpPr>
            <a:spLocks noGrp="1"/>
          </p:cNvSpPr>
          <p:nvPr>
            <p:ph type="ftr" sz="quarter" idx="3"/>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3029534"/>
              </p:ext>
            </p:extLst>
          </p:nvPr>
        </p:nvGraphicFramePr>
        <p:xfrm>
          <a:off x="1064289" y="1544775"/>
          <a:ext cx="719304" cy="2966720"/>
        </p:xfrm>
        <a:graphic>
          <a:graphicData uri="http://schemas.openxmlformats.org/drawingml/2006/table">
            <a:tbl>
              <a:tblPr firstRow="1" bandRow="1">
                <a:tableStyleId>{5940675A-B579-460E-94D1-54222C63F5DA}</a:tableStyleId>
              </a:tblPr>
              <a:tblGrid>
                <a:gridCol w="719304">
                  <a:extLst>
                    <a:ext uri="{9D8B030D-6E8A-4147-A177-3AD203B41FA5}">
                      <a16:colId xmlns:a16="http://schemas.microsoft.com/office/drawing/2014/main" val="20000"/>
                    </a:ext>
                  </a:extLst>
                </a:gridCol>
              </a:tblGrid>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0"/>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1"/>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2"/>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3"/>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4"/>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5"/>
                  </a:ext>
                </a:extLst>
              </a:tr>
              <a:tr h="370840">
                <a:tc>
                  <a:txBody>
                    <a:bodyPr/>
                    <a:lstStyle/>
                    <a:p>
                      <a:endParaRPr lang="en-US" dirty="0"/>
                    </a:p>
                  </a:txBody>
                  <a:tcPr>
                    <a:solidFill>
                      <a:schemeClr val="bg2">
                        <a:lumMod val="40000"/>
                        <a:lumOff val="60000"/>
                      </a:schemeClr>
                    </a:solidFill>
                  </a:tcPr>
                </a:tc>
                <a:extLst>
                  <a:ext uri="{0D108BD9-81ED-4DB2-BD59-A6C34878D82A}">
                    <a16:rowId xmlns:a16="http://schemas.microsoft.com/office/drawing/2014/main" val="10006"/>
                  </a:ext>
                </a:extLst>
              </a:tr>
              <a:tr h="370840">
                <a:tc>
                  <a:txBody>
                    <a:bodyPr/>
                    <a:lstStyle/>
                    <a:p>
                      <a:r>
                        <a:rPr lang="en-US" dirty="0"/>
                        <a:t>infer</a:t>
                      </a:r>
                    </a:p>
                  </a:txBody>
                  <a:tcPr/>
                </a:tc>
                <a:extLst>
                  <a:ext uri="{0D108BD9-81ED-4DB2-BD59-A6C34878D82A}">
                    <a16:rowId xmlns:a16="http://schemas.microsoft.com/office/drawing/2014/main" val="10007"/>
                  </a:ext>
                </a:extLst>
              </a:tr>
            </a:tbl>
          </a:graphicData>
        </a:graphic>
      </p:graphicFrame>
      <p:sp>
        <p:nvSpPr>
          <p:cNvPr id="8" name="TextBox 7"/>
          <p:cNvSpPr txBox="1"/>
          <p:nvPr/>
        </p:nvSpPr>
        <p:spPr>
          <a:xfrm>
            <a:off x="1897075" y="4488370"/>
            <a:ext cx="915315" cy="169277"/>
          </a:xfrm>
          <a:prstGeom prst="rect">
            <a:avLst/>
          </a:prstGeom>
          <a:noFill/>
        </p:spPr>
        <p:txBody>
          <a:bodyPr vert="horz" wrap="none" lIns="0" tIns="0" rIns="0" bIns="0" rtlCol="0">
            <a:spAutoFit/>
          </a:bodyPr>
          <a:lstStyle/>
          <a:p>
            <a:r>
              <a:rPr lang="en-US" sz="1100" dirty="0">
                <a:solidFill>
                  <a:srgbClr val="003C71"/>
                </a:solidFill>
              </a:rPr>
              <a:t>resize, reorder</a:t>
            </a:r>
          </a:p>
        </p:txBody>
      </p:sp>
      <p:graphicFrame>
        <p:nvGraphicFramePr>
          <p:cNvPr id="9" name="Table 8"/>
          <p:cNvGraphicFramePr>
            <a:graphicFrameLocks noGrp="1"/>
          </p:cNvGraphicFramePr>
          <p:nvPr>
            <p:extLst>
              <p:ext uri="{D42A27DB-BD31-4B8C-83A1-F6EECF244321}">
                <p14:modId xmlns:p14="http://schemas.microsoft.com/office/powerpoint/2010/main" val="2035745600"/>
              </p:ext>
            </p:extLst>
          </p:nvPr>
        </p:nvGraphicFramePr>
        <p:xfrm>
          <a:off x="2807620" y="4179046"/>
          <a:ext cx="237420" cy="251460"/>
        </p:xfrm>
        <a:graphic>
          <a:graphicData uri="http://schemas.openxmlformats.org/drawingml/2006/table">
            <a:tbl>
              <a:tblPr firstRow="1" bandRow="1">
                <a:tableStyleId>{5940675A-B579-460E-94D1-54222C63F5DA}</a:tableStyleId>
              </a:tblPr>
              <a:tblGrid>
                <a:gridCol w="237420">
                  <a:extLst>
                    <a:ext uri="{9D8B030D-6E8A-4147-A177-3AD203B41FA5}">
                      <a16:colId xmlns:a16="http://schemas.microsoft.com/office/drawing/2014/main" val="20000"/>
                    </a:ext>
                  </a:extLst>
                </a:gridCol>
              </a:tblGrid>
              <a:tr h="224300">
                <a:tc>
                  <a:txBody>
                    <a:bodyPr/>
                    <a:lstStyle/>
                    <a:p>
                      <a:endParaRPr lang="en-US" sz="1050" dirty="0"/>
                    </a:p>
                  </a:txBody>
                  <a:tcPr/>
                </a:tc>
                <a:extLst>
                  <a:ext uri="{0D108BD9-81ED-4DB2-BD59-A6C34878D82A}">
                    <a16:rowId xmlns:a16="http://schemas.microsoft.com/office/drawing/2014/main" val="10000"/>
                  </a:ext>
                </a:extLst>
              </a:tr>
            </a:tbl>
          </a:graphicData>
        </a:graphic>
      </p:graphicFrame>
      <p:sp>
        <p:nvSpPr>
          <p:cNvPr id="10" name="Rounded Rectangle 9"/>
          <p:cNvSpPr/>
          <p:nvPr/>
        </p:nvSpPr>
        <p:spPr>
          <a:xfrm>
            <a:off x="4069067" y="3974066"/>
            <a:ext cx="1722268" cy="6835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Infer</a:t>
            </a:r>
          </a:p>
        </p:txBody>
      </p:sp>
      <p:sp>
        <p:nvSpPr>
          <p:cNvPr id="11" name="TextBox 10"/>
          <p:cNvSpPr txBox="1"/>
          <p:nvPr/>
        </p:nvSpPr>
        <p:spPr>
          <a:xfrm>
            <a:off x="207630" y="2868941"/>
            <a:ext cx="759823" cy="169277"/>
          </a:xfrm>
          <a:prstGeom prst="rect">
            <a:avLst/>
          </a:prstGeom>
          <a:noFill/>
        </p:spPr>
        <p:txBody>
          <a:bodyPr vert="horz" wrap="none" lIns="0" tIns="0" rIns="0" bIns="0" rtlCol="0">
            <a:spAutoFit/>
          </a:bodyPr>
          <a:lstStyle/>
          <a:p>
            <a:r>
              <a:rPr lang="en-US" sz="1100" dirty="0">
                <a:solidFill>
                  <a:srgbClr val="003C71"/>
                </a:solidFill>
              </a:rPr>
              <a:t>read frames</a:t>
            </a:r>
          </a:p>
        </p:txBody>
      </p:sp>
      <p:sp>
        <p:nvSpPr>
          <p:cNvPr id="12" name="Right Arrow 11"/>
          <p:cNvSpPr/>
          <p:nvPr/>
        </p:nvSpPr>
        <p:spPr>
          <a:xfrm>
            <a:off x="1897075" y="4121182"/>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3272004" y="4109619"/>
            <a:ext cx="683581" cy="390313"/>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55525" y="1548847"/>
            <a:ext cx="1106072" cy="169277"/>
          </a:xfrm>
          <a:prstGeom prst="rect">
            <a:avLst/>
          </a:prstGeom>
          <a:noFill/>
        </p:spPr>
        <p:txBody>
          <a:bodyPr vert="horz" wrap="none" lIns="0" tIns="0" rIns="0" bIns="0" rtlCol="0">
            <a:spAutoFit/>
          </a:bodyPr>
          <a:lstStyle/>
          <a:p>
            <a:r>
              <a:rPr lang="en-US" sz="1100" dirty="0">
                <a:solidFill>
                  <a:srgbClr val="003C71"/>
                </a:solidFill>
              </a:rPr>
              <a:t>previous position</a:t>
            </a:r>
          </a:p>
        </p:txBody>
      </p:sp>
      <p:sp>
        <p:nvSpPr>
          <p:cNvPr id="15" name="TextBox 14"/>
          <p:cNvSpPr txBox="1"/>
          <p:nvPr/>
        </p:nvSpPr>
        <p:spPr>
          <a:xfrm rot="16200000">
            <a:off x="5995384" y="2505074"/>
            <a:ext cx="1149354" cy="276999"/>
          </a:xfrm>
          <a:prstGeom prst="rect">
            <a:avLst/>
          </a:prstGeom>
          <a:noFill/>
        </p:spPr>
        <p:txBody>
          <a:bodyPr vert="horz" wrap="none" lIns="0" tIns="0" rIns="0" bIns="0" rtlCol="0">
            <a:spAutoFit/>
          </a:bodyPr>
          <a:lstStyle/>
          <a:p>
            <a:r>
              <a:rPr lang="en-US" dirty="0">
                <a:solidFill>
                  <a:srgbClr val="003C71"/>
                </a:solidFill>
              </a:rPr>
              <a:t>interpolate</a:t>
            </a:r>
          </a:p>
        </p:txBody>
      </p:sp>
      <p:sp>
        <p:nvSpPr>
          <p:cNvPr id="16" name="Rounded Rectangle 15"/>
          <p:cNvSpPr/>
          <p:nvPr/>
        </p:nvSpPr>
        <p:spPr>
          <a:xfrm>
            <a:off x="6019800" y="3949376"/>
            <a:ext cx="1722268" cy="68358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parse output</a:t>
            </a:r>
          </a:p>
        </p:txBody>
      </p:sp>
      <p:cxnSp>
        <p:nvCxnSpPr>
          <p:cNvPr id="17" name="Straight Arrow Connector 16"/>
          <p:cNvCxnSpPr>
            <a:stCxn id="10" idx="3"/>
          </p:cNvCxnSpPr>
          <p:nvPr/>
        </p:nvCxnSpPr>
        <p:spPr>
          <a:xfrm flipV="1">
            <a:off x="5791335" y="4315856"/>
            <a:ext cx="364190" cy="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199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28</a:t>
            </a:fld>
            <a:endParaRPr lang="en-US" dirty="0"/>
          </a:p>
        </p:txBody>
      </p:sp>
      <p:sp>
        <p:nvSpPr>
          <p:cNvPr id="3" name="Title 2"/>
          <p:cNvSpPr>
            <a:spLocks noGrp="1"/>
          </p:cNvSpPr>
          <p:nvPr>
            <p:ph type="title"/>
          </p:nvPr>
        </p:nvSpPr>
        <p:spPr/>
        <p:txBody>
          <a:bodyPr/>
          <a:lstStyle/>
          <a:p>
            <a:r>
              <a:rPr lang="en-US" dirty="0"/>
              <a:t>Determine if there is nothing to see</a:t>
            </a:r>
          </a:p>
        </p:txBody>
      </p:sp>
      <p:sp>
        <p:nvSpPr>
          <p:cNvPr id="4" name="Footer Placeholder 3"/>
          <p:cNvSpPr>
            <a:spLocks noGrp="1"/>
          </p:cNvSpPr>
          <p:nvPr>
            <p:ph type="ftr" sz="quarter" idx="3"/>
          </p:nvPr>
        </p:nvSpPr>
        <p:spPr/>
        <p:txBody>
          <a:bodyPr/>
          <a:lstStyle/>
          <a:p>
            <a:endParaRPr lang="en-US" dirty="0"/>
          </a:p>
        </p:txBody>
      </p:sp>
      <p:sp>
        <p:nvSpPr>
          <p:cNvPr id="5" name="TextBox 4"/>
          <p:cNvSpPr txBox="1"/>
          <p:nvPr/>
        </p:nvSpPr>
        <p:spPr>
          <a:xfrm>
            <a:off x="777090" y="1642369"/>
            <a:ext cx="6964237" cy="1292662"/>
          </a:xfrm>
          <a:prstGeom prst="rect">
            <a:avLst/>
          </a:prstGeom>
          <a:noFill/>
        </p:spPr>
        <p:txBody>
          <a:bodyPr vert="horz" wrap="square" lIns="0" tIns="0" rIns="0" bIns="0" rtlCol="0">
            <a:spAutoFit/>
          </a:bodyPr>
          <a:lstStyle/>
          <a:p>
            <a:r>
              <a:rPr lang="en-US" sz="1400" dirty="0">
                <a:solidFill>
                  <a:srgbClr val="003C71"/>
                </a:solidFill>
              </a:rPr>
              <a:t>Inference is expensive to run each frame.  It can save time to not run when there is nothing to identify.</a:t>
            </a:r>
          </a:p>
          <a:p>
            <a:pPr marL="285750" indent="-285750">
              <a:buFont typeface="Arial" panose="020B0604020202020204" pitchFamily="34" charset="0"/>
              <a:buChar char="•"/>
            </a:pPr>
            <a:r>
              <a:rPr lang="en-US" sz="1400" dirty="0">
                <a:solidFill>
                  <a:srgbClr val="003C71"/>
                </a:solidFill>
              </a:rPr>
              <a:t>check motion vectors</a:t>
            </a:r>
          </a:p>
          <a:p>
            <a:pPr marL="285750" indent="-285750">
              <a:buFont typeface="Arial" panose="020B0604020202020204" pitchFamily="34" charset="0"/>
              <a:buChar char="•"/>
            </a:pPr>
            <a:r>
              <a:rPr lang="en-US" sz="1400" dirty="0">
                <a:solidFill>
                  <a:srgbClr val="003C71"/>
                </a:solidFill>
              </a:rPr>
              <a:t>frame sizes</a:t>
            </a:r>
          </a:p>
          <a:p>
            <a:pPr marL="285750" indent="-285750">
              <a:buFont typeface="Arial" panose="020B0604020202020204" pitchFamily="34" charset="0"/>
              <a:buChar char="•"/>
            </a:pPr>
            <a:r>
              <a:rPr lang="en-US" sz="1400" dirty="0" err="1">
                <a:solidFill>
                  <a:srgbClr val="003C71"/>
                </a:solidFill>
              </a:rPr>
              <a:t>bgsubmog</a:t>
            </a:r>
            <a:endParaRPr lang="en-US" sz="1400" dirty="0">
              <a:solidFill>
                <a:srgbClr val="003C71"/>
              </a:solidFill>
            </a:endParaRPr>
          </a:p>
          <a:p>
            <a:pPr marL="285750" indent="-285750">
              <a:buFont typeface="Arial" panose="020B0604020202020204" pitchFamily="34" charset="0"/>
              <a:buChar char="•"/>
            </a:pPr>
            <a:r>
              <a:rPr lang="en-US" sz="1400" dirty="0">
                <a:solidFill>
                  <a:srgbClr val="003C71"/>
                </a:solidFill>
              </a:rPr>
              <a:t>SAD</a:t>
            </a:r>
          </a:p>
        </p:txBody>
      </p:sp>
      <p:sp>
        <p:nvSpPr>
          <p:cNvPr id="6" name="TextBox 5"/>
          <p:cNvSpPr txBox="1"/>
          <p:nvPr/>
        </p:nvSpPr>
        <p:spPr>
          <a:xfrm>
            <a:off x="559293" y="3506680"/>
            <a:ext cx="7714695" cy="346229"/>
          </a:xfrm>
          <a:prstGeom prst="rect">
            <a:avLst/>
          </a:prstGeom>
          <a:noFill/>
        </p:spPr>
        <p:txBody>
          <a:bodyPr vert="horz" wrap="square" lIns="0" tIns="0" rIns="0" bIns="0" rtlCol="0">
            <a:spAutoFit/>
          </a:bodyPr>
          <a:lstStyle/>
          <a:p>
            <a:r>
              <a:rPr lang="en-US" sz="1100" dirty="0">
                <a:solidFill>
                  <a:srgbClr val="003C71"/>
                </a:solidFill>
              </a:rPr>
              <a:t>These methods can be several orders of magnitude less expensive than inference.  Use techniques like this to increase the total # of streams your system can watch.</a:t>
            </a:r>
          </a:p>
        </p:txBody>
      </p:sp>
    </p:spTree>
    <p:extLst>
      <p:ext uri="{BB962C8B-B14F-4D97-AF65-F5344CB8AC3E}">
        <p14:creationId xmlns:p14="http://schemas.microsoft.com/office/powerpoint/2010/main" val="292149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Use Intel® </a:t>
            </a:r>
            <a:r>
              <a:rPr lang="en-US" dirty="0" err="1"/>
              <a:t>VTune</a:t>
            </a:r>
            <a:r>
              <a:rPr lang="en-US" dirty="0"/>
              <a:t>™ Amplifier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888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5763" y="1032213"/>
            <a:ext cx="6932428" cy="3370153"/>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0" rIns="0" bIns="0" rtlCol="0">
            <a:spAutoFit/>
          </a:bodyPr>
          <a:lstStyle/>
          <a:p>
            <a:pPr marL="228600" indent="-228600">
              <a:spcAft>
                <a:spcPts val="600"/>
              </a:spcAft>
              <a:buAutoNum type="arabicPeriod"/>
            </a:pPr>
            <a:r>
              <a:rPr lang="en-US" sz="1400" b="1" dirty="0">
                <a:solidFill>
                  <a:srgbClr val="003C71"/>
                </a:solidFill>
              </a:rPr>
              <a:t>Model optimizer: tune parameters.</a:t>
            </a:r>
          </a:p>
          <a:p>
            <a:pPr marL="228600" indent="-228600">
              <a:spcAft>
                <a:spcPts val="600"/>
              </a:spcAft>
              <a:buAutoNum type="arabicPeriod"/>
            </a:pPr>
            <a:r>
              <a:rPr lang="en-US" sz="1400" b="1" dirty="0">
                <a:solidFill>
                  <a:srgbClr val="003C71"/>
                </a:solidFill>
              </a:rPr>
              <a:t>Use/train a model with the right performance/accuracy tradeoffs.   </a:t>
            </a:r>
            <a:r>
              <a:rPr lang="en-US" sz="1400" dirty="0">
                <a:solidFill>
                  <a:srgbClr val="003C71"/>
                </a:solidFill>
              </a:rPr>
              <a:t>Performance differences between models can be bigger than any optimization you can do at the inference app level.</a:t>
            </a:r>
          </a:p>
          <a:p>
            <a:pPr marL="228600" indent="-228600">
              <a:spcAft>
                <a:spcPts val="600"/>
              </a:spcAft>
              <a:buAutoNum type="arabicPeriod"/>
            </a:pPr>
            <a:r>
              <a:rPr lang="en-US" sz="1400" b="1" dirty="0">
                <a:solidFill>
                  <a:srgbClr val="003C71"/>
                </a:solidFill>
              </a:rPr>
              <a:t>Use an optimized inference implementation</a:t>
            </a:r>
            <a:r>
              <a:rPr lang="en-US" sz="1400" dirty="0">
                <a:solidFill>
                  <a:srgbClr val="003C71"/>
                </a:solidFill>
              </a:rPr>
              <a:t>.  Performance difference between using Inference Engine and a non-optimized framework can be bigger than differences between accelerators. </a:t>
            </a:r>
          </a:p>
          <a:p>
            <a:pPr marL="228600" indent="-228600">
              <a:spcAft>
                <a:spcPts val="600"/>
              </a:spcAft>
              <a:buAutoNum type="arabicPeriod"/>
            </a:pPr>
            <a:r>
              <a:rPr lang="en-US" sz="1400" b="1" dirty="0">
                <a:solidFill>
                  <a:srgbClr val="003C71"/>
                </a:solidFill>
              </a:rPr>
              <a:t>Use the right data type </a:t>
            </a:r>
            <a:r>
              <a:rPr lang="en-US" sz="1400" dirty="0">
                <a:solidFill>
                  <a:srgbClr val="003C71"/>
                </a:solidFill>
              </a:rPr>
              <a:t>for your target HW and accuracy needs</a:t>
            </a:r>
          </a:p>
          <a:p>
            <a:pPr marL="228600" indent="-228600">
              <a:spcAft>
                <a:spcPts val="600"/>
              </a:spcAft>
              <a:buAutoNum type="arabicPeriod"/>
            </a:pPr>
            <a:r>
              <a:rPr lang="en-US" sz="1400" b="1" dirty="0">
                <a:solidFill>
                  <a:srgbClr val="003C71"/>
                </a:solidFill>
              </a:rPr>
              <a:t>Use </a:t>
            </a:r>
            <a:r>
              <a:rPr lang="en-US" sz="1400" b="1" dirty="0" err="1">
                <a:solidFill>
                  <a:srgbClr val="003C71"/>
                </a:solidFill>
              </a:rPr>
              <a:t>async</a:t>
            </a:r>
            <a:endParaRPr lang="en-US" sz="1400" b="1" dirty="0">
              <a:solidFill>
                <a:srgbClr val="003C71"/>
              </a:solidFill>
            </a:endParaRPr>
          </a:p>
          <a:p>
            <a:pPr marL="228600" indent="-228600">
              <a:spcAft>
                <a:spcPts val="600"/>
              </a:spcAft>
              <a:buAutoNum type="arabicPeriod"/>
            </a:pPr>
            <a:r>
              <a:rPr lang="en-US" sz="1400" b="1" dirty="0">
                <a:solidFill>
                  <a:srgbClr val="003C71"/>
                </a:solidFill>
              </a:rPr>
              <a:t>Don’t infer every frame if not needed</a:t>
            </a:r>
          </a:p>
          <a:p>
            <a:pPr marL="228600" indent="-228600">
              <a:spcAft>
                <a:spcPts val="600"/>
              </a:spcAft>
              <a:buAutoNum type="arabicPeriod"/>
            </a:pPr>
            <a:r>
              <a:rPr lang="en-US" sz="1400" b="1" dirty="0">
                <a:solidFill>
                  <a:srgbClr val="003C71"/>
                </a:solidFill>
              </a:rPr>
              <a:t>Use Intel® </a:t>
            </a:r>
            <a:r>
              <a:rPr lang="en-US" sz="1400" b="1" dirty="0" err="1">
                <a:solidFill>
                  <a:srgbClr val="003C71"/>
                </a:solidFill>
              </a:rPr>
              <a:t>VTune</a:t>
            </a:r>
            <a:r>
              <a:rPr lang="en-US" sz="1400" b="1" dirty="0">
                <a:solidFill>
                  <a:srgbClr val="003C71"/>
                </a:solidFill>
              </a:rPr>
              <a:t>™ Analyzer</a:t>
            </a:r>
          </a:p>
          <a:p>
            <a:pPr marL="228600" indent="-228600">
              <a:spcAft>
                <a:spcPts val="600"/>
              </a:spcAft>
              <a:buAutoNum type="arabicPeriod"/>
            </a:pPr>
            <a:r>
              <a:rPr lang="en-US" sz="1400" b="1" dirty="0">
                <a:solidFill>
                  <a:srgbClr val="003C71"/>
                </a:solidFill>
              </a:rPr>
              <a:t>Optimize the whole pipeline</a:t>
            </a:r>
          </a:p>
          <a:p>
            <a:pPr marL="228600" indent="-228600">
              <a:buAutoNum type="arabicPeriod"/>
            </a:pPr>
            <a:endParaRPr lang="en-US" sz="1100" dirty="0" err="1">
              <a:solidFill>
                <a:srgbClr val="003C71"/>
              </a:solidFill>
            </a:endParaRPr>
          </a:p>
        </p:txBody>
      </p:sp>
      <p:sp>
        <p:nvSpPr>
          <p:cNvPr id="2" name="Slide Number Placeholder 1"/>
          <p:cNvSpPr>
            <a:spLocks noGrp="1"/>
          </p:cNvSpPr>
          <p:nvPr>
            <p:ph type="sldNum" sz="quarter" idx="12"/>
          </p:nvPr>
        </p:nvSpPr>
        <p:spPr/>
        <p:txBody>
          <a:bodyPr/>
          <a:lstStyle/>
          <a:p>
            <a:fld id="{EE2556C5-CE8C-6547-B838-EA80C61A4AF7}" type="slidenum">
              <a:rPr lang="en-US" smtClean="0"/>
              <a:pPr/>
              <a:t>3</a:t>
            </a:fld>
            <a:endParaRPr lang="en-US" dirty="0"/>
          </a:p>
        </p:txBody>
      </p:sp>
      <p:sp>
        <p:nvSpPr>
          <p:cNvPr id="3" name="Title 2"/>
          <p:cNvSpPr>
            <a:spLocks noGrp="1"/>
          </p:cNvSpPr>
          <p:nvPr>
            <p:ph type="title"/>
          </p:nvPr>
        </p:nvSpPr>
        <p:spPr/>
        <p:txBody>
          <a:bodyPr/>
          <a:lstStyle/>
          <a:p>
            <a:r>
              <a:rPr lang="en-US" dirty="0"/>
              <a:t>Optimizing inference applications</a:t>
            </a:r>
          </a:p>
        </p:txBody>
      </p:sp>
      <p:sp>
        <p:nvSpPr>
          <p:cNvPr id="4" name="Footer Placeholder 3"/>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575312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30</a:t>
            </a:fld>
            <a:endParaRPr lang="en-US" dirty="0"/>
          </a:p>
        </p:txBody>
      </p:sp>
      <p:sp>
        <p:nvSpPr>
          <p:cNvPr id="5" name="Title 4"/>
          <p:cNvSpPr>
            <a:spLocks noGrp="1"/>
          </p:cNvSpPr>
          <p:nvPr>
            <p:ph type="title"/>
          </p:nvPr>
        </p:nvSpPr>
        <p:spPr/>
        <p:txBody>
          <a:bodyPr/>
          <a:lstStyle/>
          <a:p>
            <a:r>
              <a:rPr lang="en-US" sz="3200" dirty="0"/>
              <a:t>GPU Profiling for Linux* and Windows*</a:t>
            </a:r>
            <a:br>
              <a:rPr lang="en-US" dirty="0"/>
            </a:br>
            <a:r>
              <a:rPr lang="en-US" sz="1800" dirty="0"/>
              <a:t>Hardware and OpenCL* Metrics</a:t>
            </a:r>
          </a:p>
        </p:txBody>
      </p:sp>
      <p:sp>
        <p:nvSpPr>
          <p:cNvPr id="6" name="Content Placeholder 5"/>
          <p:cNvSpPr>
            <a:spLocks noGrp="1"/>
          </p:cNvSpPr>
          <p:nvPr>
            <p:ph sz="quarter" idx="13"/>
          </p:nvPr>
        </p:nvSpPr>
        <p:spPr>
          <a:xfrm>
            <a:off x="455613" y="1351280"/>
            <a:ext cx="3506787" cy="2682240"/>
          </a:xfrm>
          <a:prstGeom prst="rect">
            <a:avLst/>
          </a:prstGeom>
        </p:spPr>
        <p:txBody>
          <a:bodyPr/>
          <a:lstStyle/>
          <a:p>
            <a:pPr marL="214313" indent="-214313">
              <a:buFont typeface="Arial" panose="020B0604020202020204" pitchFamily="34" charset="0"/>
              <a:buChar char="•"/>
            </a:pPr>
            <a:r>
              <a:rPr lang="en-US" dirty="0"/>
              <a:t>Intel® Integrated Graphics hardware metrics</a:t>
            </a:r>
          </a:p>
          <a:p>
            <a:pPr marL="214313" indent="-214313">
              <a:buFont typeface="Arial" panose="020B0604020202020204" pitchFamily="34" charset="0"/>
              <a:buChar char="•"/>
            </a:pPr>
            <a:r>
              <a:rPr lang="en-US" dirty="0"/>
              <a:t>Details OpenCL™ activity on the GPU</a:t>
            </a:r>
          </a:p>
          <a:p>
            <a:pPr marL="214313" indent="-214313">
              <a:buFont typeface="Arial" panose="020B0604020202020204" pitchFamily="34" charset="0"/>
              <a:buChar char="•"/>
            </a:pPr>
            <a:r>
              <a:rPr lang="en-US" dirty="0"/>
              <a:t>Correlated with CPU processes and threads</a:t>
            </a:r>
          </a:p>
          <a:p>
            <a:pPr marL="214313" indent="-214313">
              <a:buFont typeface="Arial" panose="020B0604020202020204" pitchFamily="34" charset="0"/>
              <a:buChar char="•"/>
            </a:pPr>
            <a:r>
              <a:rPr lang="en-US" dirty="0"/>
              <a:t>Now on Linux* and Windows*</a:t>
            </a: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270749" y="1203325"/>
            <a:ext cx="4653858" cy="2830195"/>
          </a:xfrm>
          <a:prstGeom prst="rect">
            <a:avLst/>
          </a:prstGeom>
          <a:noFill/>
          <a:ln>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5613" y="4435148"/>
            <a:ext cx="2630090" cy="230832"/>
          </a:xfrm>
          <a:prstGeom prst="rect">
            <a:avLst/>
          </a:prstGeom>
          <a:noFill/>
        </p:spPr>
        <p:txBody>
          <a:bodyPr wrap="square" rtlCol="0">
            <a:spAutoFit/>
          </a:bodyPr>
          <a:lstStyle/>
          <a:p>
            <a:r>
              <a:rPr lang="en-US" sz="900" dirty="0">
                <a:solidFill>
                  <a:schemeClr val="tx2"/>
                </a:solidFill>
                <a:cs typeface="Neo Sans Intel"/>
              </a:rPr>
              <a:t>* See this </a:t>
            </a:r>
            <a:r>
              <a:rPr lang="en-US" sz="900" dirty="0">
                <a:solidFill>
                  <a:schemeClr val="tx2"/>
                </a:solidFill>
                <a:cs typeface="Neo Sans Intel"/>
                <a:hlinkClick r:id="rId4"/>
              </a:rPr>
              <a:t>Getting Started article</a:t>
            </a:r>
            <a:endParaRPr lang="en-US" sz="900" dirty="0">
              <a:solidFill>
                <a:schemeClr val="tx2"/>
              </a:solidFill>
              <a:cs typeface="Neo Sans Intel"/>
            </a:endParaRPr>
          </a:p>
        </p:txBody>
      </p:sp>
    </p:spTree>
    <p:custDataLst>
      <p:tags r:id="rId1"/>
    </p:custDataLst>
    <p:extLst>
      <p:ext uri="{BB962C8B-B14F-4D97-AF65-F5344CB8AC3E}">
        <p14:creationId xmlns:p14="http://schemas.microsoft.com/office/powerpoint/2010/main" val="2992938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14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308848"/>
            <a:ext cx="8229600" cy="594535"/>
          </a:xfrm>
        </p:spPr>
        <p:txBody>
          <a:bodyPr/>
          <a:lstStyle/>
          <a:p>
            <a:r>
              <a:rPr lang="en-US" dirty="0"/>
              <a:t>Model conversion with Model Optimizer</a:t>
            </a:r>
            <a:br>
              <a:rPr lang="en-US" dirty="0"/>
            </a:br>
            <a:endParaRPr lang="en-US" dirty="0"/>
          </a:p>
        </p:txBody>
      </p:sp>
      <p:sp>
        <p:nvSpPr>
          <p:cNvPr id="4" name="Rectangle 1"/>
          <p:cNvSpPr>
            <a:spLocks noGrp="1" noChangeArrowheads="1"/>
          </p:cNvSpPr>
          <p:nvPr>
            <p:ph sz="quarter" idx="13"/>
          </p:nvPr>
        </p:nvSpPr>
        <p:spPr bwMode="auto">
          <a:xfrm>
            <a:off x="364732" y="1396726"/>
            <a:ext cx="3479471"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defTabSz="914400">
              <a:buClrTx/>
              <a:buFontTx/>
              <a:buChar char="•"/>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General topology</a:t>
            </a:r>
            <a:r>
              <a:rPr lang="en-US" altLang="en-US" sz="2000" dirty="0">
                <a:latin typeface="+mn-lt"/>
                <a:ea typeface="Calibri" panose="020F0502020204030204" pitchFamily="34" charset="0"/>
                <a:cs typeface="Times New Roman" panose="02020603050405020304" pitchFamily="18" charset="0"/>
              </a:rPr>
              <a:t>-level opts are </a:t>
            </a:r>
            <a:r>
              <a:rPr lang="en-US" altLang="en-US" sz="2000" i="1" dirty="0">
                <a:latin typeface="+mn-lt"/>
                <a:ea typeface="Calibri" panose="020F0502020204030204" pitchFamily="34" charset="0"/>
                <a:cs typeface="Times New Roman" panose="02020603050405020304" pitchFamily="18" charset="0"/>
              </a:rPr>
              <a:t>automatic</a:t>
            </a:r>
          </a:p>
          <a:p>
            <a:pPr marL="0" lvl="0" indent="0" defTabSz="914400">
              <a:buClrTx/>
              <a:buFontTx/>
              <a:buChar char="•"/>
            </a:pPr>
            <a:r>
              <a:rPr lang="en-US" altLang="en-US" dirty="0">
                <a:latin typeface="+mn-lt"/>
                <a:ea typeface="Calibri" panose="020F0502020204030204" pitchFamily="34" charset="0"/>
                <a:cs typeface="Times New Roman" panose="02020603050405020304" pitchFamily="18" charset="0"/>
              </a:rPr>
              <a:t> User knobs: </a:t>
            </a:r>
          </a:p>
          <a:p>
            <a:pPr marL="685800" lvl="1" defTabSz="914400">
              <a:buClrTx/>
              <a:buFont typeface="Wingdings" panose="05000000000000000000" pitchFamily="2" charset="2"/>
              <a:buChar char="ü"/>
            </a:pPr>
            <a:r>
              <a:rPr lang="en-US" altLang="en-US" dirty="0">
                <a:latin typeface="+mn-lt"/>
                <a:ea typeface="Calibri" panose="020F0502020204030204" pitchFamily="34" charset="0"/>
                <a:cs typeface="Times New Roman" panose="02020603050405020304" pitchFamily="18" charset="0"/>
              </a:rPr>
              <a:t>Precision</a:t>
            </a:r>
          </a:p>
          <a:p>
            <a:pPr marL="685800" lvl="1" defTabSz="914400">
              <a:buClrTx/>
              <a:buFont typeface="Wingdings" panose="05000000000000000000" pitchFamily="2" charset="2"/>
              <a:buChar char="ü"/>
            </a:pPr>
            <a:r>
              <a:rPr lang="en-US" altLang="en-US" dirty="0">
                <a:latin typeface="+mn-lt"/>
                <a:ea typeface="Calibri" panose="020F0502020204030204" pitchFamily="34" charset="0"/>
                <a:cs typeface="Times New Roman" panose="02020603050405020304" pitchFamily="18" charset="0"/>
              </a:rPr>
              <a:t>Batch (SSD!)</a:t>
            </a:r>
          </a:p>
          <a:p>
            <a:pPr marL="685800" lvl="1" defTabSz="914400">
              <a:buClrTx/>
              <a:buFont typeface="Wingdings" panose="05000000000000000000" pitchFamily="2" charset="2"/>
              <a:buChar char="ü"/>
            </a:pPr>
            <a:r>
              <a:rPr lang="en-US" dirty="0">
                <a:latin typeface="+mn-lt"/>
              </a:rPr>
              <a:t>--scale and --</a:t>
            </a:r>
            <a:r>
              <a:rPr lang="en-US" dirty="0" err="1">
                <a:latin typeface="+mn-lt"/>
              </a:rPr>
              <a:t>mean_values</a:t>
            </a:r>
            <a:endParaRPr lang="en-US" dirty="0">
              <a:latin typeface="+mn-lt"/>
            </a:endParaRPr>
          </a:p>
          <a:p>
            <a:pPr marL="685800" lvl="1" defTabSz="914400">
              <a:buClrTx/>
              <a:buFont typeface="Wingdings" panose="05000000000000000000" pitchFamily="2" charset="2"/>
              <a:buChar char="ü"/>
            </a:pPr>
            <a:r>
              <a:rPr lang="en-US" dirty="0">
                <a:latin typeface="+mn-lt"/>
              </a:rPr>
              <a:t>--</a:t>
            </a:r>
            <a:r>
              <a:rPr lang="en-US" dirty="0" err="1">
                <a:latin typeface="+mn-lt"/>
              </a:rPr>
              <a:t>reverse_input_channels</a:t>
            </a:r>
            <a:endParaRPr lang="en-US" dirty="0">
              <a:latin typeface="+mn-lt"/>
              <a:ea typeface="Calibri" panose="020F0502020204030204" pitchFamily="34" charset="0"/>
              <a:cs typeface="Times New Roman" panose="02020603050405020304" pitchFamily="18" charset="0"/>
            </a:endParaRPr>
          </a:p>
        </p:txBody>
      </p:sp>
      <p:pic>
        <p:nvPicPr>
          <p:cNvPr id="6" name="Picture 5"/>
          <p:cNvPicPr/>
          <p:nvPr/>
        </p:nvPicPr>
        <p:blipFill rotWithShape="1">
          <a:blip r:embed="rId2">
            <a:extLst>
              <a:ext uri="{28A0092B-C50C-407E-A947-70E740481C1C}">
                <a14:useLocalDpi xmlns:a14="http://schemas.microsoft.com/office/drawing/2010/main" val="0"/>
              </a:ext>
            </a:extLst>
          </a:blip>
          <a:srcRect b="12748"/>
          <a:stretch/>
        </p:blipFill>
        <p:spPr bwMode="auto">
          <a:xfrm>
            <a:off x="6779131" y="1396726"/>
            <a:ext cx="1906082" cy="2734717"/>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b="9448"/>
          <a:stretch/>
        </p:blipFill>
        <p:spPr bwMode="auto">
          <a:xfrm>
            <a:off x="4306273" y="1177528"/>
            <a:ext cx="2072194" cy="3489330"/>
          </a:xfrm>
          <a:prstGeom prst="rect">
            <a:avLst/>
          </a:prstGeom>
          <a:noFill/>
          <a:ln>
            <a:noFill/>
          </a:ln>
          <a:extLst>
            <a:ext uri="{53640926-AAD7-44D8-BBD7-CCE9431645EC}">
              <a14:shadowObscured xmlns:a14="http://schemas.microsoft.com/office/drawing/2010/main"/>
            </a:ext>
          </a:extLst>
        </p:spPr>
      </p:pic>
      <p:sp>
        <p:nvSpPr>
          <p:cNvPr id="8" name="Right Arrow 7"/>
          <p:cNvSpPr/>
          <p:nvPr/>
        </p:nvSpPr>
        <p:spPr>
          <a:xfrm>
            <a:off x="6378467" y="2505940"/>
            <a:ext cx="337946" cy="75089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56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Pick the right model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365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3" name="Title 2"/>
          <p:cNvSpPr>
            <a:spLocks noGrp="1"/>
          </p:cNvSpPr>
          <p:nvPr>
            <p:ph type="title"/>
          </p:nvPr>
        </p:nvSpPr>
        <p:spPr/>
        <p:txBody>
          <a:bodyPr/>
          <a:lstStyle/>
          <a:p>
            <a:r>
              <a:rPr lang="en-US" dirty="0">
                <a:solidFill>
                  <a:srgbClr val="003C71"/>
                </a:solidFill>
              </a:rPr>
              <a:t>1. Use/train a model with the right performance + accuracy tradeoffs.</a:t>
            </a:r>
            <a:endParaRPr lang="en-US" dirty="0"/>
          </a:p>
        </p:txBody>
      </p:sp>
      <p:sp>
        <p:nvSpPr>
          <p:cNvPr id="4" name="Footer Placeholder 3"/>
          <p:cNvSpPr>
            <a:spLocks noGrp="1"/>
          </p:cNvSpPr>
          <p:nvPr>
            <p:ph type="ftr" sz="quarter" idx="3"/>
          </p:nvPr>
        </p:nvSpPr>
        <p:spPr/>
        <p:txBody>
          <a:bodyPr/>
          <a:lstStyle/>
          <a:p>
            <a:endParaRPr lang="en-US" dirty="0"/>
          </a:p>
        </p:txBody>
      </p:sp>
      <p:sp>
        <p:nvSpPr>
          <p:cNvPr id="5" name="TextBox 4"/>
          <p:cNvSpPr txBox="1"/>
          <p:nvPr/>
        </p:nvSpPr>
        <p:spPr>
          <a:xfrm>
            <a:off x="928420" y="1920879"/>
            <a:ext cx="8077532" cy="1646605"/>
          </a:xfrm>
          <a:prstGeom prst="rect">
            <a:avLst/>
          </a:prstGeom>
          <a:solidFill>
            <a:schemeClr val="accent3">
              <a:lumMod val="20000"/>
              <a:lumOff val="80000"/>
            </a:schemeClr>
          </a:solidFill>
        </p:spPr>
        <p:txBody>
          <a:bodyPr vert="horz" wrap="none" lIns="0" tIns="0" rIns="0" bIns="0" rtlCol="0">
            <a:spAutoFit/>
          </a:bodyPr>
          <a:lstStyle/>
          <a:p>
            <a:r>
              <a:rPr lang="en-US" sz="3600" dirty="0">
                <a:solidFill>
                  <a:srgbClr val="003C71"/>
                </a:solidFill>
              </a:rPr>
              <a:t>Performance is based on many factors:</a:t>
            </a:r>
          </a:p>
          <a:p>
            <a:pPr marL="171450" indent="-171450">
              <a:buFont typeface="Arial" panose="020B0604020202020204" pitchFamily="34" charset="0"/>
              <a:buChar char="•"/>
            </a:pPr>
            <a:r>
              <a:rPr lang="en-US" sz="2000" dirty="0">
                <a:solidFill>
                  <a:srgbClr val="003C71"/>
                </a:solidFill>
              </a:rPr>
              <a:t>Topography complexity / layer implementation + scheduling</a:t>
            </a:r>
          </a:p>
          <a:p>
            <a:pPr marL="171450" indent="-171450">
              <a:buFont typeface="Arial" panose="020B0604020202020204" pitchFamily="34" charset="0"/>
              <a:buChar char="•"/>
            </a:pPr>
            <a:r>
              <a:rPr lang="en-US" sz="2000" dirty="0">
                <a:solidFill>
                  <a:srgbClr val="003C71"/>
                </a:solidFill>
              </a:rPr>
              <a:t># of color channels (i.e. BGR vs. greyscale)</a:t>
            </a:r>
          </a:p>
          <a:p>
            <a:pPr marL="171450" indent="-171450">
              <a:buFont typeface="Arial" panose="020B0604020202020204" pitchFamily="34" charset="0"/>
              <a:buChar char="•"/>
            </a:pPr>
            <a:r>
              <a:rPr lang="en-US" sz="2000" dirty="0">
                <a:solidFill>
                  <a:srgbClr val="003C71"/>
                </a:solidFill>
              </a:rPr>
              <a:t>Model resolution</a:t>
            </a:r>
          </a:p>
          <a:p>
            <a:pPr marL="171450" indent="-171450">
              <a:buFont typeface="Arial" panose="020B0604020202020204" pitchFamily="34" charset="0"/>
              <a:buChar char="•"/>
            </a:pPr>
            <a:endParaRPr lang="en-US" sz="1100" dirty="0" err="1">
              <a:solidFill>
                <a:srgbClr val="003C71"/>
              </a:solidFill>
            </a:endParaRPr>
          </a:p>
        </p:txBody>
      </p:sp>
    </p:spTree>
    <p:extLst>
      <p:ext uri="{BB962C8B-B14F-4D97-AF65-F5344CB8AC3E}">
        <p14:creationId xmlns:p14="http://schemas.microsoft.com/office/powerpoint/2010/main" val="312564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7</a:t>
            </a:fld>
            <a:endParaRPr lang="en-US" dirty="0"/>
          </a:p>
        </p:txBody>
      </p:sp>
      <p:sp>
        <p:nvSpPr>
          <p:cNvPr id="3" name="Title 2"/>
          <p:cNvSpPr>
            <a:spLocks noGrp="1"/>
          </p:cNvSpPr>
          <p:nvPr>
            <p:ph type="title"/>
          </p:nvPr>
        </p:nvSpPr>
        <p:spPr/>
        <p:txBody>
          <a:bodyPr/>
          <a:lstStyle/>
          <a:p>
            <a:r>
              <a:rPr lang="en-US" dirty="0"/>
              <a:t>Exercise: range of model performance</a:t>
            </a:r>
          </a:p>
        </p:txBody>
      </p:sp>
      <p:sp>
        <p:nvSpPr>
          <p:cNvPr id="4" name="Footer Placeholder 3"/>
          <p:cNvSpPr>
            <a:spLocks noGrp="1"/>
          </p:cNvSpPr>
          <p:nvPr>
            <p:ph type="ftr" sz="quarter" idx="3"/>
          </p:nvPr>
        </p:nvSpPr>
        <p:spPr/>
        <p:txBody>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66922373"/>
              </p:ext>
            </p:extLst>
          </p:nvPr>
        </p:nvGraphicFramePr>
        <p:xfrm>
          <a:off x="1348253" y="1315197"/>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CPU </a:t>
                      </a:r>
                      <a:r>
                        <a:rPr lang="en-US" dirty="0" err="1"/>
                        <a:t>ms</a:t>
                      </a:r>
                      <a:r>
                        <a:rPr lang="en-US" dirty="0"/>
                        <a:t>/frame</a:t>
                      </a:r>
                    </a:p>
                  </a:txBody>
                  <a:tcPr/>
                </a:tc>
                <a:tc>
                  <a:txBody>
                    <a:bodyPr/>
                    <a:lstStyle/>
                    <a:p>
                      <a:r>
                        <a:rPr lang="en-US" dirty="0"/>
                        <a:t>GPU </a:t>
                      </a:r>
                      <a:r>
                        <a:rPr lang="en-US" dirty="0" err="1"/>
                        <a:t>ms</a:t>
                      </a:r>
                      <a:r>
                        <a:rPr lang="en-US" dirty="0"/>
                        <a:t>/frame</a:t>
                      </a:r>
                    </a:p>
                  </a:txBody>
                  <a:tcPr/>
                </a:tc>
                <a:extLst>
                  <a:ext uri="{0D108BD9-81ED-4DB2-BD59-A6C34878D82A}">
                    <a16:rowId xmlns:a16="http://schemas.microsoft.com/office/drawing/2014/main" val="10000"/>
                  </a:ext>
                </a:extLst>
              </a:tr>
              <a:tr h="370840">
                <a:tc>
                  <a:txBody>
                    <a:bodyPr/>
                    <a:lstStyle/>
                    <a:p>
                      <a:r>
                        <a:rPr lang="en-US" dirty="0"/>
                        <a:t>ssd512</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ssd300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err="1"/>
                        <a:t>ssd</a:t>
                      </a:r>
                      <a:r>
                        <a:rPr lang="en-US" baseline="0" dirty="0"/>
                        <a:t> GooglenetV2</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err="1"/>
                        <a:t>Mobilnet-ssd</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1339702" y="1020726"/>
            <a:ext cx="1091646" cy="169277"/>
          </a:xfrm>
          <a:prstGeom prst="rect">
            <a:avLst/>
          </a:prstGeom>
          <a:noFill/>
        </p:spPr>
        <p:txBody>
          <a:bodyPr vert="horz" wrap="none" lIns="0" tIns="0" rIns="0" bIns="0" rtlCol="0">
            <a:spAutoFit/>
          </a:bodyPr>
          <a:lstStyle/>
          <a:p>
            <a:r>
              <a:rPr lang="en-US" sz="1100" dirty="0">
                <a:solidFill>
                  <a:srgbClr val="003C71"/>
                </a:solidFill>
              </a:rPr>
              <a:t>Fill out this table:</a:t>
            </a:r>
          </a:p>
        </p:txBody>
      </p:sp>
      <p:sp>
        <p:nvSpPr>
          <p:cNvPr id="7" name="TextBox 6"/>
          <p:cNvSpPr txBox="1"/>
          <p:nvPr/>
        </p:nvSpPr>
        <p:spPr>
          <a:xfrm>
            <a:off x="273107" y="3565950"/>
            <a:ext cx="8447825" cy="846386"/>
          </a:xfrm>
          <a:prstGeom prst="rect">
            <a:avLst/>
          </a:prstGeom>
          <a:noFill/>
        </p:spPr>
        <p:txBody>
          <a:bodyPr vert="horz" wrap="none" lIns="0" tIns="0" rIns="0" bIns="0" rtlCol="0">
            <a:spAutoFit/>
          </a:bodyPr>
          <a:lstStyle/>
          <a:p>
            <a:r>
              <a:rPr lang="en-US" sz="1100" dirty="0">
                <a:solidFill>
                  <a:srgbClr val="003C71"/>
                </a:solidFill>
              </a:rPr>
              <a:t>Use tutorial1.   Models can be found in /home/intel/workshopApr25/</a:t>
            </a:r>
            <a:r>
              <a:rPr lang="en-US" sz="1100" dirty="0" err="1">
                <a:solidFill>
                  <a:srgbClr val="003C71"/>
                </a:solidFill>
              </a:rPr>
              <a:t>model_downloader</a:t>
            </a:r>
            <a:r>
              <a:rPr lang="en-US" sz="1100" dirty="0">
                <a:solidFill>
                  <a:srgbClr val="003C71"/>
                </a:solidFill>
              </a:rPr>
              <a:t>/</a:t>
            </a:r>
            <a:r>
              <a:rPr lang="en-US" sz="1100" dirty="0" err="1">
                <a:solidFill>
                  <a:srgbClr val="003C71"/>
                </a:solidFill>
              </a:rPr>
              <a:t>object_detection</a:t>
            </a:r>
            <a:r>
              <a:rPr lang="en-US" sz="1100" dirty="0">
                <a:solidFill>
                  <a:srgbClr val="003C71"/>
                </a:solidFill>
              </a:rPr>
              <a:t>/common</a:t>
            </a:r>
          </a:p>
          <a:p>
            <a:endParaRPr lang="en-US" sz="1100" dirty="0">
              <a:solidFill>
                <a:srgbClr val="003C71"/>
              </a:solidFill>
            </a:endParaRPr>
          </a:p>
          <a:p>
            <a:r>
              <a:rPr lang="en-US" sz="1100" dirty="0">
                <a:solidFill>
                  <a:srgbClr val="003C71"/>
                </a:solidFill>
              </a:rPr>
              <a:t>example: </a:t>
            </a:r>
          </a:p>
          <a:p>
            <a:r>
              <a:rPr lang="en-US" sz="1100" dirty="0">
                <a:solidFill>
                  <a:srgbClr val="003C71"/>
                </a:solidFill>
              </a:rPr>
              <a:t>$ cd workshopApr25/workshop-tutorials/build/</a:t>
            </a:r>
            <a:r>
              <a:rPr lang="en-US" sz="1100" dirty="0" err="1">
                <a:solidFill>
                  <a:srgbClr val="003C71"/>
                </a:solidFill>
              </a:rPr>
              <a:t>interop_tutorials</a:t>
            </a:r>
            <a:r>
              <a:rPr lang="en-US" sz="1100" dirty="0">
                <a:solidFill>
                  <a:srgbClr val="003C71"/>
                </a:solidFill>
              </a:rPr>
              <a:t>/tutorial_1</a:t>
            </a:r>
          </a:p>
          <a:p>
            <a:r>
              <a:rPr lang="en-US" sz="1100" dirty="0">
                <a:solidFill>
                  <a:srgbClr val="003C71"/>
                </a:solidFill>
              </a:rPr>
              <a:t>$ ./tutorial_1 –</a:t>
            </a:r>
            <a:r>
              <a:rPr lang="en-US" sz="1100" dirty="0" err="1">
                <a:solidFill>
                  <a:srgbClr val="003C71"/>
                </a:solidFill>
              </a:rPr>
              <a:t>fr</a:t>
            </a:r>
            <a:r>
              <a:rPr lang="en-US" sz="1100" dirty="0">
                <a:solidFill>
                  <a:srgbClr val="003C71"/>
                </a:solidFill>
              </a:rPr>
              <a:t> 32 –m /home/intel/workshopApr25/</a:t>
            </a:r>
            <a:r>
              <a:rPr lang="en-US" sz="1100" dirty="0" err="1">
                <a:solidFill>
                  <a:srgbClr val="003C71"/>
                </a:solidFill>
              </a:rPr>
              <a:t>model_downloader</a:t>
            </a:r>
            <a:r>
              <a:rPr lang="en-US" sz="1100" dirty="0">
                <a:solidFill>
                  <a:srgbClr val="003C71"/>
                </a:solidFill>
              </a:rPr>
              <a:t>/</a:t>
            </a:r>
            <a:r>
              <a:rPr lang="en-US" sz="1100" dirty="0" err="1">
                <a:solidFill>
                  <a:srgbClr val="003C71"/>
                </a:solidFill>
              </a:rPr>
              <a:t>object_detection</a:t>
            </a:r>
            <a:r>
              <a:rPr lang="en-US" sz="1100" dirty="0">
                <a:solidFill>
                  <a:srgbClr val="003C71"/>
                </a:solidFill>
              </a:rPr>
              <a:t>/common/</a:t>
            </a:r>
            <a:r>
              <a:rPr lang="en-US" sz="1100" dirty="0" err="1">
                <a:solidFill>
                  <a:srgbClr val="003C71"/>
                </a:solidFill>
              </a:rPr>
              <a:t>ssd</a:t>
            </a:r>
            <a:r>
              <a:rPr lang="en-US" sz="1100" dirty="0">
                <a:solidFill>
                  <a:srgbClr val="003C71"/>
                </a:solidFill>
              </a:rPr>
              <a:t>/512/</a:t>
            </a:r>
            <a:r>
              <a:rPr lang="en-US" sz="1100" dirty="0" err="1">
                <a:solidFill>
                  <a:srgbClr val="003C71"/>
                </a:solidFill>
              </a:rPr>
              <a:t>caffe</a:t>
            </a:r>
            <a:r>
              <a:rPr lang="en-US" sz="1100" dirty="0">
                <a:solidFill>
                  <a:srgbClr val="003C71"/>
                </a:solidFill>
              </a:rPr>
              <a:t>/FP32/ssd512.xml</a:t>
            </a:r>
          </a:p>
        </p:txBody>
      </p:sp>
    </p:spTree>
    <p:extLst>
      <p:ext uri="{BB962C8B-B14F-4D97-AF65-F5344CB8AC3E}">
        <p14:creationId xmlns:p14="http://schemas.microsoft.com/office/powerpoint/2010/main" val="152530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Use inference engine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2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Title 2"/>
          <p:cNvSpPr>
            <a:spLocks noGrp="1"/>
          </p:cNvSpPr>
          <p:nvPr>
            <p:ph type="title"/>
          </p:nvPr>
        </p:nvSpPr>
        <p:spPr/>
        <p:txBody>
          <a:bodyPr/>
          <a:lstStyle/>
          <a:p>
            <a:r>
              <a:rPr lang="en-US" b="1" dirty="0">
                <a:solidFill>
                  <a:srgbClr val="003C71"/>
                </a:solidFill>
              </a:rPr>
              <a:t>2. Use an optimized inference implementation</a:t>
            </a:r>
            <a:r>
              <a:rPr lang="en-US" dirty="0">
                <a:solidFill>
                  <a:srgbClr val="003C71"/>
                </a:solidFill>
              </a:rPr>
              <a:t>.</a:t>
            </a:r>
            <a:endParaRPr lang="en-US" dirty="0"/>
          </a:p>
        </p:txBody>
      </p:sp>
      <p:sp>
        <p:nvSpPr>
          <p:cNvPr id="4" name="Footer Placeholder 3"/>
          <p:cNvSpPr>
            <a:spLocks noGrp="1"/>
          </p:cNvSpPr>
          <p:nvPr>
            <p:ph type="ftr" sz="quarter" idx="3"/>
          </p:nvPr>
        </p:nvSpPr>
        <p:spPr/>
        <p:txBody>
          <a:bodyPr/>
          <a:lstStyle/>
          <a:p>
            <a:endParaRPr lang="en-US" dirty="0"/>
          </a:p>
        </p:txBody>
      </p:sp>
      <p:pic>
        <p:nvPicPr>
          <p:cNvPr id="5" name="Picture 4"/>
          <p:cNvPicPr>
            <a:picLocks noChangeAspect="1"/>
          </p:cNvPicPr>
          <p:nvPr/>
        </p:nvPicPr>
        <p:blipFill>
          <a:blip r:embed="rId3"/>
          <a:stretch>
            <a:fillRect/>
          </a:stretch>
        </p:blipFill>
        <p:spPr>
          <a:xfrm>
            <a:off x="239561" y="1222938"/>
            <a:ext cx="2506295" cy="2727888"/>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680316595"/>
              </p:ext>
            </p:extLst>
          </p:nvPr>
        </p:nvGraphicFramePr>
        <p:xfrm>
          <a:off x="2946350" y="1222938"/>
          <a:ext cx="6146900" cy="3149452"/>
        </p:xfrm>
        <a:graphic>
          <a:graphicData uri="http://schemas.openxmlformats.org/presentationml/2006/ole">
            <mc:AlternateContent xmlns:mc="http://schemas.openxmlformats.org/markup-compatibility/2006">
              <mc:Choice xmlns:v="urn:schemas-microsoft-com:vml" Requires="v">
                <p:oleObj spid="_x0000_s1047" name="Bitmap Image" r:id="rId4" imgW="8922960" imgH="4572000" progId="Paint.Picture">
                  <p:embed/>
                </p:oleObj>
              </mc:Choice>
              <mc:Fallback>
                <p:oleObj name="Bitmap Image" r:id="rId4" imgW="8922960" imgH="4572000" progId="Paint.Picture">
                  <p:embed/>
                  <p:pic>
                    <p:nvPicPr>
                      <p:cNvPr id="0" name=""/>
                      <p:cNvPicPr/>
                      <p:nvPr/>
                    </p:nvPicPr>
                    <p:blipFill>
                      <a:blip r:embed="rId5"/>
                      <a:stretch>
                        <a:fillRect/>
                      </a:stretch>
                    </p:blipFill>
                    <p:spPr>
                      <a:xfrm>
                        <a:off x="2946350" y="1222938"/>
                        <a:ext cx="6146900" cy="3149452"/>
                      </a:xfrm>
                      <a:prstGeom prst="rect">
                        <a:avLst/>
                      </a:prstGeom>
                    </p:spPr>
                  </p:pic>
                </p:oleObj>
              </mc:Fallback>
            </mc:AlternateContent>
          </a:graphicData>
        </a:graphic>
      </p:graphicFrame>
      <p:sp>
        <p:nvSpPr>
          <p:cNvPr id="7" name="Rectangle 6"/>
          <p:cNvSpPr/>
          <p:nvPr/>
        </p:nvSpPr>
        <p:spPr>
          <a:xfrm>
            <a:off x="634411" y="4156190"/>
            <a:ext cx="7793664" cy="523220"/>
          </a:xfrm>
          <a:prstGeom prst="rect">
            <a:avLst/>
          </a:prstGeom>
        </p:spPr>
        <p:txBody>
          <a:bodyPr wrap="square">
            <a:spAutoFit/>
          </a:bodyPr>
          <a:lstStyle/>
          <a:p>
            <a:r>
              <a:rPr lang="en-US" sz="1400" dirty="0"/>
              <a:t>https://ai.intel.com/wp-content/uploads/sites/53/2018/03/IntelSWDevTools_OptimizeDLforHealthcare.pdf</a:t>
            </a:r>
          </a:p>
        </p:txBody>
      </p:sp>
      <p:sp>
        <p:nvSpPr>
          <p:cNvPr id="8" name="Rectangle 7"/>
          <p:cNvSpPr/>
          <p:nvPr/>
        </p:nvSpPr>
        <p:spPr>
          <a:xfrm>
            <a:off x="170121" y="3768870"/>
            <a:ext cx="1176670" cy="36391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vs. baseline</a:t>
            </a:r>
          </a:p>
        </p:txBody>
      </p:sp>
    </p:spTree>
    <p:extLst>
      <p:ext uri="{BB962C8B-B14F-4D97-AF65-F5344CB8AC3E}">
        <p14:creationId xmlns:p14="http://schemas.microsoft.com/office/powerpoint/2010/main" val="10969814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b51368fd-4ea8-4c4f-9379-7e6724243dc6"/>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ntel_DPD_PPT_16x9_021518.pptx" id="{C3E85878-FD63-431D-BF96-39FEDCBAD1A1}" vid="{D0B8296E-62A8-4C93-B283-232CE1AA354C}"/>
    </a:ext>
  </a:extLst>
</a:theme>
</file>

<file path=ppt/theme/theme2.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1A2B88F0DDE7489B6B6F619F3D52C3" ma:contentTypeVersion="6" ma:contentTypeDescription="Create a new document." ma:contentTypeScope="" ma:versionID="df85cc2b3494327a4f138ca03d56acff">
  <xsd:schema xmlns:xsd="http://www.w3.org/2001/XMLSchema" xmlns:xs="http://www.w3.org/2001/XMLSchema" xmlns:p="http://schemas.microsoft.com/office/2006/metadata/properties" xmlns:ns2="4AEFBF36-FFE5-46EA-83A0-D837B081F387" targetNamespace="http://schemas.microsoft.com/office/2006/metadata/properties" ma:root="true" ma:fieldsID="5e89a1b358aaa2cfdbea5d0fa8ffb74e" ns2:_="">
    <xsd:import namespace="4AEFBF36-FFE5-46EA-83A0-D837B081F387"/>
    <xsd:element name="properties">
      <xsd:complexType>
        <xsd:sequence>
          <xsd:element name="documentManagement">
            <xsd:complexType>
              <xsd:all>
                <xsd:element ref="ns2:OrderID" minOccurs="0"/>
                <xsd:element ref="ns2:DocumentCategory"/>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FBF36-FFE5-46EA-83A0-D837B081F387" elementFormDefault="qualified">
    <xsd:import namespace="http://schemas.microsoft.com/office/2006/documentManagement/types"/>
    <xsd:import namespace="http://schemas.microsoft.com/office/infopath/2007/PartnerControls"/>
    <xsd:element name="OrderID" ma:index="8" nillable="true" ma:displayName="Order ID" ma:decimals="0" ma:default="0" ma:hidden="true" ma:internalName="OrderID">
      <xsd:simpleType>
        <xsd:restriction base="dms:Number"/>
      </xsd:simpleType>
    </xsd:element>
    <xsd:element name="DocumentCategory" ma:index="9" ma:displayName="Category" ma:default="Unspecified" ma:description="Add a Category to group similar content and enable additional sorting granularity." ma:format="Dropdown" ma:internalName="DocumentCategory">
      <xsd:simpleType>
        <xsd:union memberTypes="dms:Text">
          <xsd:simpleType>
            <xsd:restriction base="dms:Choice">
              <xsd:enumeration value="MBP/iMBO"/>
              <xsd:enumeration value="Miscellaneous Documents"/>
              <xsd:enumeration value="Presentations"/>
              <xsd:enumeration value="Status Reports"/>
              <xsd:enumeration value="Unspecified"/>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OrderID xmlns="4AEFBF36-FFE5-46EA-83A0-D837B081F387">0</OrderID>
    <DocumentCategory xmlns="4AEFBF36-FFE5-46EA-83A0-D837B081F387">Unspecified</DocumentCategory>
  </documentManagement>
</p:properties>
</file>

<file path=customXml/itemProps1.xml><?xml version="1.0" encoding="utf-8"?>
<ds:datastoreItem xmlns:ds="http://schemas.openxmlformats.org/officeDocument/2006/customXml" ds:itemID="{021E0837-660D-4F75-8E24-1764D4A95D6A}">
  <ds:schemaRefs>
    <ds:schemaRef ds:uri="http://schemas.microsoft.com/sharepoint/v3/contenttype/forms"/>
  </ds:schemaRefs>
</ds:datastoreItem>
</file>

<file path=customXml/itemProps2.xml><?xml version="1.0" encoding="utf-8"?>
<ds:datastoreItem xmlns:ds="http://schemas.openxmlformats.org/officeDocument/2006/customXml" ds:itemID="{90172107-F477-4887-9551-4B3BFD8BE8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FBF36-FFE5-46EA-83A0-D837B081F3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C76127-8228-4275-B1B7-187889E3060C}">
  <ds:schemaRefs>
    <ds:schemaRef ds:uri="http://purl.org/dc/elements/1.1/"/>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openxmlformats.org/package/2006/metadata/core-properties"/>
    <ds:schemaRef ds:uri="4AEFBF36-FFE5-46EA-83A0-D837B081F38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Intel_DPD_PPT_16x9_021518</Template>
  <TotalTime>0</TotalTime>
  <Words>1510</Words>
  <Application>Microsoft Macintosh PowerPoint</Application>
  <PresentationFormat>On-screen Show (16:9)</PresentationFormat>
  <Paragraphs>232</Paragraphs>
  <Slides>31</Slides>
  <Notes>3</Notes>
  <HiddenSlides>0</HiddenSlides>
  <MMClips>0</MMClips>
  <ScaleCrop>false</ScaleCrop>
  <HeadingPairs>
    <vt:vector size="10"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31</vt:i4>
      </vt:variant>
      <vt:variant>
        <vt:lpstr>Custom Shows</vt:lpstr>
      </vt:variant>
      <vt:variant>
        <vt:i4>1</vt:i4>
      </vt:variant>
    </vt:vector>
  </HeadingPairs>
  <TitlesOfParts>
    <vt:vector size="45" baseType="lpstr">
      <vt:lpstr>ＭＳ Ｐゴシック</vt:lpstr>
      <vt:lpstr>Arial</vt:lpstr>
      <vt:lpstr>Calibri</vt:lpstr>
      <vt:lpstr>Consolas</vt:lpstr>
      <vt:lpstr>Intel Clear</vt:lpstr>
      <vt:lpstr>Intel Clear Light</vt:lpstr>
      <vt:lpstr>Intel Clear Pro</vt:lpstr>
      <vt:lpstr>Neo Sans Intel</vt:lpstr>
      <vt:lpstr>Times New Roman</vt:lpstr>
      <vt:lpstr>Wingdings</vt:lpstr>
      <vt:lpstr>Int_PPT Template_ClearPro_16x9</vt:lpstr>
      <vt:lpstr>2_Intel 20150715</vt:lpstr>
      <vt:lpstr>Bitmap Image</vt:lpstr>
      <vt:lpstr>Accelerate Deep Learning  Inference using Intel® Technologies</vt:lpstr>
      <vt:lpstr>Smart video Workshop Overview </vt:lpstr>
      <vt:lpstr>Optimizing inference applications</vt:lpstr>
      <vt:lpstr>Model conversion with Model Optimizer </vt:lpstr>
      <vt:lpstr>1. Pick the right model</vt:lpstr>
      <vt:lpstr>1. Use/train a model with the right performance + accuracy tradeoffs.</vt:lpstr>
      <vt:lpstr>Exercise: range of model performance</vt:lpstr>
      <vt:lpstr>2. Use inference engine</vt:lpstr>
      <vt:lpstr>2. Use an optimized inference implementation.</vt:lpstr>
      <vt:lpstr>The performance difference between running inference engine vs. unoptimized can be bigger than the difference between accelerators.</vt:lpstr>
      <vt:lpstr>Inference Engine Samples: measure the things right</vt:lpstr>
      <vt:lpstr>Inference Engine, CPU-specifics, 0</vt:lpstr>
      <vt:lpstr>Inference Engine, CPU-specifics, 1</vt:lpstr>
      <vt:lpstr>Inference Engine, GPU-specifics</vt:lpstr>
      <vt:lpstr>Inference Engine, few FPGA tips</vt:lpstr>
      <vt:lpstr>Inference Engine, hetero with FPGA</vt:lpstr>
      <vt:lpstr>3. use the right data type</vt:lpstr>
      <vt:lpstr>3. Use the right data type</vt:lpstr>
      <vt:lpstr>4. use async</vt:lpstr>
      <vt:lpstr>Running Multiple Requests Simultaneously </vt:lpstr>
      <vt:lpstr>Inference Engine Async API</vt:lpstr>
      <vt:lpstr>Object Detection sample SSD Async</vt:lpstr>
      <vt:lpstr>Running object detection sample SSD Async</vt:lpstr>
      <vt:lpstr>5. don’t infer if not needed</vt:lpstr>
      <vt:lpstr>Tracking</vt:lpstr>
      <vt:lpstr>A tracking thought experiment</vt:lpstr>
      <vt:lpstr>what if we did less inference?</vt:lpstr>
      <vt:lpstr>Determine if there is nothing to see</vt:lpstr>
      <vt:lpstr>6. Use Intel® VTune™ Amplifier</vt:lpstr>
      <vt:lpstr>GPU Profiling for Linux* and Windows* Hardware and OpenCL* Metrics</vt:lpstr>
      <vt:lpstr>PowerPoint Presentation</vt:lpstr>
      <vt:lpstr>Opt Notice</vt:lpstr>
    </vt:vector>
  </TitlesOfParts>
  <Manager/>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CTPClassification=CTP_PUBLIC:VisualMarkings=, CTPClassification=CTP_NT</cp:keywords>
  <cp:lastModifiedBy/>
  <cp:revision>1</cp:revision>
  <dcterms:created xsi:type="dcterms:W3CDTF">2018-04-20T17:23:29Z</dcterms:created>
  <dcterms:modified xsi:type="dcterms:W3CDTF">2018-05-01T08:02:09Z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decff21b-6884-46dd-aaa7-af22e29f1ebb</vt:lpwstr>
  </property>
  <property fmtid="{D5CDD505-2E9C-101B-9397-08002B2CF9AE}" pid="3" name="CTP_TimeStamp">
    <vt:lpwstr>2018-02-15 19:55:22Z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ontentTypeId">
    <vt:lpwstr>0x010100C01A2B88F0DDE7489B6B6F619F3D52C3</vt:lpwstr>
  </property>
  <property fmtid="{D5CDD505-2E9C-101B-9397-08002B2CF9AE}" pid="8" name="CTPClassification">
    <vt:lpwstr>CTP_NT</vt:lpwstr>
  </property>
</Properties>
</file>